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66" r:id="rId3"/>
    <p:sldId id="383" r:id="rId4"/>
    <p:sldId id="395" r:id="rId5"/>
    <p:sldId id="397" r:id="rId6"/>
    <p:sldId id="398" r:id="rId7"/>
    <p:sldId id="435" r:id="rId8"/>
    <p:sldId id="436" r:id="rId9"/>
    <p:sldId id="437" r:id="rId10"/>
    <p:sldId id="438" r:id="rId11"/>
    <p:sldId id="439" r:id="rId12"/>
    <p:sldId id="39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3" r:id="rId25"/>
    <p:sldId id="452" r:id="rId26"/>
    <p:sldId id="451" r:id="rId27"/>
    <p:sldId id="457" r:id="rId28"/>
    <p:sldId id="456" r:id="rId29"/>
    <p:sldId id="455" r:id="rId30"/>
    <p:sldId id="454" r:id="rId31"/>
    <p:sldId id="462" r:id="rId32"/>
    <p:sldId id="461" r:id="rId33"/>
    <p:sldId id="460" r:id="rId34"/>
    <p:sldId id="459" r:id="rId35"/>
    <p:sldId id="458" r:id="rId36"/>
    <p:sldId id="465" r:id="rId37"/>
    <p:sldId id="464" r:id="rId38"/>
    <p:sldId id="463" r:id="rId39"/>
    <p:sldId id="466" r:id="rId40"/>
    <p:sldId id="408" r:id="rId41"/>
    <p:sldId id="400" r:id="rId42"/>
    <p:sldId id="401" r:id="rId43"/>
    <p:sldId id="467" r:id="rId44"/>
    <p:sldId id="468" r:id="rId45"/>
    <p:sldId id="469" r:id="rId46"/>
    <p:sldId id="474" r:id="rId47"/>
    <p:sldId id="473" r:id="rId48"/>
    <p:sldId id="402" r:id="rId49"/>
    <p:sldId id="417" r:id="rId50"/>
    <p:sldId id="472" r:id="rId51"/>
    <p:sldId id="471" r:id="rId52"/>
    <p:sldId id="470" r:id="rId53"/>
    <p:sldId id="419" r:id="rId54"/>
    <p:sldId id="475" r:id="rId55"/>
    <p:sldId id="476" r:id="rId56"/>
    <p:sldId id="477" r:id="rId57"/>
    <p:sldId id="479" r:id="rId58"/>
    <p:sldId id="480" r:id="rId59"/>
    <p:sldId id="484" r:id="rId60"/>
    <p:sldId id="483" r:id="rId61"/>
    <p:sldId id="482" r:id="rId62"/>
    <p:sldId id="481" r:id="rId6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13C"/>
    <a:srgbClr val="FDE2D7"/>
    <a:srgbClr val="FCC7B2"/>
    <a:srgbClr val="F88D62"/>
    <a:srgbClr val="2D7F4D"/>
    <a:srgbClr val="9EC157"/>
    <a:srgbClr val="B6DF63"/>
    <a:srgbClr val="CDF1FF"/>
    <a:srgbClr val="97E1FF"/>
    <a:srgbClr val="00A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7" autoAdjust="0"/>
    <p:restoredTop sz="97439" autoAdjust="0"/>
  </p:normalViewPr>
  <p:slideViewPr>
    <p:cSldViewPr>
      <p:cViewPr>
        <p:scale>
          <a:sx n="100" d="100"/>
          <a:sy n="100" d="100"/>
        </p:scale>
        <p:origin x="-2106" y="-37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2020-10-19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2020-10-19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네트워크 개론(3판)_표지-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82096"/>
          </a:xfrm>
          <a:prstGeom prst="rect">
            <a:avLst/>
          </a:prstGeom>
        </p:spPr>
      </p:pic>
      <p:sp>
        <p:nvSpPr>
          <p:cNvPr id="3" name="직사각형 6"/>
          <p:cNvSpPr/>
          <p:nvPr userDrawn="1"/>
        </p:nvSpPr>
        <p:spPr>
          <a:xfrm>
            <a:off x="0" y="5022962"/>
            <a:ext cx="9144000" cy="183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280651"/>
            <a:ext cx="8229600" cy="1319660"/>
          </a:xfrm>
        </p:spPr>
        <p:txBody>
          <a:bodyPr/>
          <a:lstStyle>
            <a:lvl1pPr algn="l">
              <a:defRPr sz="36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4" name="Picture 3" descr="네트워크 개론(3판)_표지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8" t="4470" b="42335"/>
          <a:stretch/>
        </p:blipFill>
        <p:spPr>
          <a:xfrm>
            <a:off x="0" y="0"/>
            <a:ext cx="7164288" cy="4885675"/>
          </a:xfrm>
          <a:prstGeom prst="rect">
            <a:avLst/>
          </a:prstGeom>
        </p:spPr>
      </p:pic>
      <p:pic>
        <p:nvPicPr>
          <p:cNvPr id="6" name="Picture 5" descr="네트워크 개론(3판)_표지-4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10234" r="6651" b="6373"/>
          <a:stretch/>
        </p:blipFill>
        <p:spPr>
          <a:xfrm>
            <a:off x="4499992" y="1170090"/>
            <a:ext cx="4644008" cy="4059110"/>
          </a:xfrm>
          <a:prstGeom prst="rect">
            <a:avLst/>
          </a:prstGeom>
        </p:spPr>
      </p:pic>
      <p:pic>
        <p:nvPicPr>
          <p:cNvPr id="8" name="Picture 7" descr="한빛로고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7200901" y="419100"/>
            <a:ext cx="16002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지니\Desktop\캡처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2" y="4568353"/>
            <a:ext cx="2093402" cy="20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125326"/>
            <a:ext cx="2573597" cy="75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25513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285750" indent="-285750">
              <a:lnSpc>
                <a:spcPct val="200000"/>
              </a:lnSpc>
              <a:buFont typeface="Wingdings" pitchFamily="2" charset="2"/>
              <a:buChar char="§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5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2020-10-19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0" r:id="rId4"/>
    <p:sldLayoutId id="2147483686" r:id="rId5"/>
    <p:sldLayoutId id="2147483685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95536" y="5373216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sz="32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Chapter 01. </a:t>
            </a:r>
            <a:r>
              <a:rPr lang="ko-KR" altLang="en-US" sz="32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네트워크의 이해와 설정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67803"/>
            <a:ext cx="5108312" cy="549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비트와 바이트</a:t>
            </a:r>
            <a:endParaRPr lang="en-US" altLang="ko-KR" dirty="0" smtClean="0"/>
          </a:p>
          <a:p>
            <a:pPr lvl="2"/>
            <a:r>
              <a:rPr lang="ko-KR" altLang="en-US" dirty="0"/>
              <a:t>모든 컴퓨터는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다루며</a:t>
            </a:r>
            <a:r>
              <a:rPr lang="en-US" altLang="ko-KR" dirty="0"/>
              <a:t>,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집합을 디지털 데이터라고 한다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1-5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</a:t>
            </a:r>
            <a:r>
              <a:rPr lang="ko-KR" altLang="en-US" dirty="0"/>
              <a:t>사진도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만으로는 나타낼 수 없지만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이 많이 모이면 나타낼 수 있다</a:t>
            </a:r>
            <a:r>
              <a:rPr lang="en-US" altLang="ko-KR" dirty="0"/>
              <a:t>.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 smtClean="0"/>
              <a:t>의 정보를 </a:t>
            </a:r>
            <a:r>
              <a:rPr lang="ko-KR" altLang="en-US" dirty="0"/>
              <a:t>나타내는 최소 단위를 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(bit)</a:t>
            </a:r>
            <a:r>
              <a:rPr lang="ko-KR" altLang="en-US" dirty="0" smtClean="0"/>
              <a:t>라고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비트는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을 모아서 나타낼 수 있으며</a:t>
            </a:r>
            <a:r>
              <a:rPr lang="en-US" altLang="ko-KR" dirty="0" smtClean="0"/>
              <a:t>, 8</a:t>
            </a:r>
            <a:r>
              <a:rPr lang="ko-KR" altLang="en-US" dirty="0"/>
              <a:t>비트를 </a:t>
            </a:r>
            <a:r>
              <a:rPr lang="en-US" altLang="ko-KR" dirty="0"/>
              <a:t>1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(byte)</a:t>
            </a:r>
            <a:r>
              <a:rPr lang="ko-KR" altLang="en-US" dirty="0" smtClean="0"/>
              <a:t>라고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컴퓨터는 이러한 바이트 단위로 데이터를 읽고 쓰는 </a:t>
            </a:r>
            <a:r>
              <a:rPr lang="ko-KR" altLang="en-US" dirty="0" smtClean="0"/>
              <a:t>작업을 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/>
              <a:t>컴퓨터는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집합으로만 다루며</a:t>
            </a:r>
            <a:r>
              <a:rPr lang="en-US" altLang="ko-KR" dirty="0"/>
              <a:t>, </a:t>
            </a:r>
            <a:r>
              <a:rPr lang="ko-KR" altLang="en-US" dirty="0"/>
              <a:t>키보드로 문자를 입력할 수 있는 것은 숫자와 </a:t>
            </a:r>
            <a:r>
              <a:rPr lang="ko-KR" altLang="en-US" dirty="0" smtClean="0"/>
              <a:t>문자의 대응 </a:t>
            </a:r>
            <a:r>
              <a:rPr lang="ko-KR" altLang="en-US" dirty="0"/>
              <a:t>표인 문자 코드가 정해져 있기 때문이다</a:t>
            </a:r>
            <a:r>
              <a:rPr lang="en-US" altLang="ko-KR" dirty="0"/>
              <a:t>. </a:t>
            </a:r>
            <a:r>
              <a:rPr lang="ko-KR" altLang="en-US" dirty="0"/>
              <a:t>웹 사이트에 접속했을 때 간혹 문자가 깨져 </a:t>
            </a:r>
            <a:r>
              <a:rPr lang="ko-KR" altLang="en-US" dirty="0" smtClean="0"/>
              <a:t>보이기도 </a:t>
            </a:r>
            <a:r>
              <a:rPr lang="ko-KR" altLang="en-US" dirty="0"/>
              <a:t>하는데 이는 해당 문자 코드가 원인인 경우가 </a:t>
            </a:r>
            <a:r>
              <a:rPr lang="ko-KR" altLang="en-US" dirty="0" smtClean="0"/>
              <a:t>많다아스키코드 </a:t>
            </a:r>
            <a:r>
              <a:rPr lang="en-US" altLang="ko-KR" dirty="0"/>
              <a:t>ASCII code</a:t>
            </a:r>
            <a:r>
              <a:rPr lang="ko-KR" altLang="en-US" dirty="0"/>
              <a:t>는 숫자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알파벳을 다룰 수 있는 기본적인 문자 코드이다</a:t>
            </a:r>
            <a:r>
              <a:rPr lang="en-US" altLang="ko-KR" dirty="0"/>
              <a:t>. </a:t>
            </a:r>
            <a:r>
              <a:rPr lang="ko-KR" altLang="en-US" dirty="0"/>
              <a:t>예를 </a:t>
            </a:r>
            <a:r>
              <a:rPr lang="ko-KR" altLang="en-US" dirty="0" smtClean="0"/>
              <a:t>들어 키보드의 </a:t>
            </a:r>
            <a:r>
              <a:rPr lang="ko-KR" altLang="en-US" dirty="0"/>
              <a:t>를 누르면 컴퓨터로 문자 코드가 전달되고</a:t>
            </a:r>
            <a:r>
              <a:rPr lang="en-US" altLang="ko-KR" dirty="0"/>
              <a:t>, </a:t>
            </a:r>
            <a:r>
              <a:rPr lang="ko-KR" altLang="en-US" dirty="0"/>
              <a:t>컴퓨터는 </a:t>
            </a:r>
            <a:r>
              <a:rPr lang="en-US" altLang="ko-KR" dirty="0"/>
              <a:t>A</a:t>
            </a:r>
            <a:r>
              <a:rPr lang="ko-KR" altLang="en-US" dirty="0"/>
              <a:t>에 대응하는 문자 코드인 </a:t>
            </a:r>
            <a:r>
              <a:rPr lang="en-US" altLang="ko-KR" dirty="0" smtClean="0"/>
              <a:t>0x65 </a:t>
            </a:r>
            <a:r>
              <a:rPr lang="ko-KR" altLang="en-US" dirty="0" smtClean="0"/>
              <a:t>를 </a:t>
            </a:r>
            <a:r>
              <a:rPr lang="ko-KR" altLang="en-US" dirty="0"/>
              <a:t>확인하고 화면에 </a:t>
            </a:r>
            <a:r>
              <a:rPr lang="en-US" altLang="ko-KR" dirty="0"/>
              <a:t>A</a:t>
            </a:r>
            <a:r>
              <a:rPr lang="ko-KR" altLang="en-US" dirty="0"/>
              <a:t>를 표시한다</a:t>
            </a:r>
            <a:r>
              <a:rPr lang="en-US" altLang="ko-KR" dirty="0"/>
              <a:t>. </a:t>
            </a:r>
            <a:r>
              <a:rPr lang="ko-KR" altLang="en-US" dirty="0"/>
              <a:t>사진과 마찬가지로 문자도 수신 측으로 문자에 해당하는 </a:t>
            </a:r>
            <a:r>
              <a:rPr lang="ko-KR" altLang="en-US" dirty="0" smtClean="0"/>
              <a:t>이진 </a:t>
            </a:r>
            <a:r>
              <a:rPr lang="ko-KR" altLang="en-US" dirty="0"/>
              <a:t>값을 패킷으로 나누어 보내면 수신 측에서 패킷을 원래의 값으로 되돌린다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24" y="2996952"/>
            <a:ext cx="360045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07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/>
              <a:t>네트워크 </a:t>
            </a:r>
            <a:r>
              <a:rPr lang="ko-KR" altLang="en-US" dirty="0" smtClean="0"/>
              <a:t>분석도구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 분석 도구의 필요성</a:t>
            </a:r>
            <a:endParaRPr lang="en-US" altLang="ko-KR" dirty="0" smtClean="0"/>
          </a:p>
          <a:p>
            <a:pPr marL="457200" lvl="2" indent="-285750"/>
            <a:r>
              <a:rPr lang="ko-KR" altLang="en-US" dirty="0"/>
              <a:t>네트워크 분석 도구는 크게 하드웨어 분석 도구와 소프트웨어 분석 도구로 구분할 수 있다</a:t>
            </a:r>
            <a:r>
              <a:rPr lang="en-US" altLang="ko-KR" dirty="0" smtClean="0"/>
              <a:t>. </a:t>
            </a:r>
          </a:p>
          <a:p>
            <a:pPr marL="457200" lvl="2" indent="-285750"/>
            <a:r>
              <a:rPr lang="ko-KR" altLang="en-US" dirty="0" smtClean="0"/>
              <a:t>하드웨어 </a:t>
            </a:r>
            <a:r>
              <a:rPr lang="ko-KR" altLang="en-US" dirty="0"/>
              <a:t>분석 도구는 들고 다닐 수 있는 휴대 형태로</a:t>
            </a:r>
            <a:r>
              <a:rPr lang="en-US" altLang="ko-KR" dirty="0"/>
              <a:t>, </a:t>
            </a:r>
            <a:r>
              <a:rPr lang="ko-KR" altLang="en-US" dirty="0"/>
              <a:t>네트워크에 직접 연결하여 패킷을 </a:t>
            </a:r>
            <a:r>
              <a:rPr lang="ko-KR" altLang="en-US" dirty="0" smtClean="0"/>
              <a:t>확인하거나 </a:t>
            </a:r>
            <a:r>
              <a:rPr lang="ko-KR" altLang="en-US" dirty="0"/>
              <a:t>네트워크의 상태를 확인할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가격이 비싼편이어서 주로 기업에서 사용하며 사내 </a:t>
            </a:r>
            <a:r>
              <a:rPr lang="ko-KR" altLang="en-US" dirty="0" smtClean="0"/>
              <a:t>네트워크 </a:t>
            </a:r>
            <a:r>
              <a:rPr lang="ko-KR" altLang="en-US" dirty="0" smtClean="0"/>
              <a:t>시스템 관리 등에 이용한다</a:t>
            </a:r>
            <a:r>
              <a:rPr lang="en-US" altLang="ko-KR" dirty="0" smtClean="0"/>
              <a:t>.</a:t>
            </a:r>
          </a:p>
          <a:p>
            <a:pPr marL="457200" lvl="2" indent="-285750"/>
            <a:r>
              <a:rPr lang="ko-KR" altLang="en-US" b="0" dirty="0" smtClean="0"/>
              <a:t>소프트 웨어 분석 도구는 컴퓨터나 </a:t>
            </a:r>
            <a:r>
              <a:rPr lang="ko-KR" altLang="en-US" b="0" dirty="0"/>
              <a:t>서버에 설치하여 네트워크 인터페이스 카드를 통해 네트워 크에 접속한다</a:t>
            </a:r>
            <a:r>
              <a:rPr lang="en-US" altLang="ko-KR" b="0" dirty="0"/>
              <a:t>. </a:t>
            </a:r>
            <a:r>
              <a:rPr lang="ko-KR" altLang="en-US" b="0" dirty="0"/>
              <a:t>오픈 소스 소프트웨어 분석 도구는 무료이므로 개인이나 학교뿐만 아니라 </a:t>
            </a:r>
            <a:r>
              <a:rPr lang="ko-KR" altLang="en-US" b="0" dirty="0" smtClean="0"/>
              <a:t>기업도 </a:t>
            </a:r>
            <a:r>
              <a:rPr lang="ko-KR" altLang="en-US" b="0" dirty="0"/>
              <a:t>자유롭게 이용할 수 </a:t>
            </a:r>
            <a:r>
              <a:rPr lang="ko-KR" altLang="en-US" b="0" dirty="0" smtClean="0"/>
              <a:t>있다</a:t>
            </a:r>
            <a:r>
              <a:rPr lang="en-US" altLang="ko-KR" b="0" dirty="0" smtClean="0"/>
              <a:t>.</a:t>
            </a:r>
          </a:p>
          <a:p>
            <a:pPr marL="457200" lvl="2" indent="-285750"/>
            <a:r>
              <a:rPr lang="ko-KR" altLang="en-US" dirty="0"/>
              <a:t>네트워크 분석 도구가 필요한 장에서는 와이어샤크를 이용하여 직접 패킷을 </a:t>
            </a:r>
            <a:r>
              <a:rPr lang="ko-KR" altLang="en-US" dirty="0" smtClean="0"/>
              <a:t>캡처하는 </a:t>
            </a:r>
            <a:r>
              <a:rPr lang="ko-KR" altLang="en-US" dirty="0"/>
              <a:t>방법을 확인할 수 있다</a:t>
            </a:r>
            <a:r>
              <a:rPr lang="en-US" altLang="ko-KR" dirty="0"/>
              <a:t>. </a:t>
            </a:r>
            <a:r>
              <a:rPr lang="ko-KR" altLang="en-US" dirty="0"/>
              <a:t>네트워크의 기본 통신 내용을 와이어샤크를 이용한 분석으로 </a:t>
            </a:r>
            <a:r>
              <a:rPr lang="ko-KR" altLang="en-US" dirty="0" smtClean="0"/>
              <a:t>시작한다면 </a:t>
            </a:r>
            <a:r>
              <a:rPr lang="ko-KR" altLang="en-US" dirty="0"/>
              <a:t>흥미롭게 네트워크에 다가갈 수 있을 것이다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60" y="4922490"/>
            <a:ext cx="68199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6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166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 </a:t>
            </a:r>
            <a:r>
              <a:rPr lang="ko-KR" altLang="en-US" dirty="0" smtClean="0"/>
              <a:t>와이어샤크 설치</a:t>
            </a:r>
            <a:endParaRPr lang="en-US" altLang="ko-KR" dirty="0" smtClean="0"/>
          </a:p>
          <a:p>
            <a:pPr marL="457200" lvl="2" indent="-285750"/>
            <a:r>
              <a:rPr lang="ko-KR" altLang="en-US" dirty="0"/>
              <a:t>와이어샤크는 고성능 오픈 소스 네트워크 분석 도구로</a:t>
            </a:r>
            <a:r>
              <a:rPr lang="en-US" altLang="ko-KR" dirty="0"/>
              <a:t>, WinPcap </a:t>
            </a:r>
            <a:r>
              <a:rPr lang="ko-KR" altLang="en-US" dirty="0"/>
              <a:t>소프트웨어를 함께 </a:t>
            </a:r>
            <a:r>
              <a:rPr lang="ko-KR" altLang="en-US" dirty="0" smtClean="0"/>
              <a:t>사용하여 패킷을 </a:t>
            </a:r>
            <a:r>
              <a:rPr lang="ko-KR" altLang="en-US" dirty="0"/>
              <a:t>캡처할 수 있다</a:t>
            </a:r>
            <a:r>
              <a:rPr lang="en-US" altLang="ko-KR" dirty="0"/>
              <a:t>. </a:t>
            </a:r>
            <a:r>
              <a:rPr lang="ko-KR" altLang="en-US" dirty="0"/>
              <a:t>또한 누구나 자유롭게 컴퓨터에 설치해서 사용할 수 있으며</a:t>
            </a:r>
            <a:r>
              <a:rPr lang="en-US" altLang="ko-KR" dirty="0"/>
              <a:t>, </a:t>
            </a:r>
            <a:r>
              <a:rPr lang="ko-KR" altLang="en-US" dirty="0" smtClean="0"/>
              <a:t>소스코드가 공개되어 </a:t>
            </a:r>
            <a:r>
              <a:rPr lang="ko-KR" altLang="en-US" dirty="0"/>
              <a:t>있으므로 자신에게 필요한 기능이나 새로운 프로토콜을 추가하여 개선할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r>
              <a:rPr lang="ko-KR" altLang="en-US" dirty="0"/>
              <a:t>네트워크를 지나는 패킷을 와이어샤크로 캡처하려면 패킷 캡처 드라이브가 </a:t>
            </a:r>
            <a:r>
              <a:rPr lang="ko-KR" altLang="en-US" dirty="0" smtClean="0"/>
              <a:t>필요하다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와이어샤크는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GPL(GNU </a:t>
            </a:r>
            <a:r>
              <a:rPr lang="en-US" altLang="ko-KR" dirty="0"/>
              <a:t>General Public </a:t>
            </a:r>
            <a:r>
              <a:rPr lang="en-US" altLang="ko-KR" dirty="0" smtClean="0"/>
              <a:t>License) </a:t>
            </a:r>
            <a:r>
              <a:rPr lang="ko-KR" altLang="en-US" dirty="0"/>
              <a:t>오픈 소스 소프트웨어 라이브러리 </a:t>
            </a:r>
            <a:r>
              <a:rPr lang="ko-KR" altLang="en-US" dirty="0" smtClean="0"/>
              <a:t>라이선스 </a:t>
            </a:r>
            <a:r>
              <a:rPr lang="ko-KR" altLang="en-US" dirty="0"/>
              <a:t>형태로 배포되며</a:t>
            </a:r>
            <a:r>
              <a:rPr lang="en-US" altLang="ko-KR" dirty="0"/>
              <a:t>, </a:t>
            </a:r>
            <a:r>
              <a:rPr lang="ko-KR" altLang="en-US" dirty="0"/>
              <a:t>소스코드뿐만 아니라 설치가 바로 가능한 형태로 제공되고 있다</a:t>
            </a:r>
            <a:r>
              <a:rPr lang="en-US" altLang="ko-KR" dirty="0" smtClean="0"/>
              <a:t>. WinPcap</a:t>
            </a:r>
            <a:r>
              <a:rPr lang="ko-KR" altLang="en-US" dirty="0"/>
              <a:t>은 별도의 라이선스로 배포되고 와이어샤크 설치 프로그램에 포함되어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와이어샤크와 </a:t>
            </a:r>
            <a:r>
              <a:rPr lang="en-US" altLang="ko-KR" dirty="0"/>
              <a:t>WinPcap</a:t>
            </a:r>
            <a:r>
              <a:rPr lang="ko-KR" altLang="en-US" dirty="0"/>
              <a:t>을 설치하여 덤프 분석을 수행할 수 있는 환경을 만들어보자</a:t>
            </a:r>
            <a:r>
              <a:rPr lang="en-US" altLang="ko-KR" dirty="0"/>
              <a:t>. </a:t>
            </a:r>
            <a:r>
              <a:rPr lang="ko-KR" altLang="en-US" dirty="0"/>
              <a:t>두 </a:t>
            </a:r>
            <a:r>
              <a:rPr lang="ko-KR" altLang="en-US" dirty="0" smtClean="0"/>
              <a:t>프로그램은 </a:t>
            </a:r>
            <a:r>
              <a:rPr lang="ko-KR" altLang="en-US" dirty="0"/>
              <a:t>각각 공식 홈페이지에서 무료로 다운로드할 수 있다</a:t>
            </a:r>
            <a:r>
              <a:rPr lang="en-US" altLang="ko-KR" dirty="0"/>
              <a:t>. </a:t>
            </a:r>
            <a:r>
              <a:rPr lang="ko-KR" altLang="en-US" dirty="0"/>
              <a:t>와이어샤크의 윈도우용 </a:t>
            </a:r>
            <a:r>
              <a:rPr lang="ko-KR" altLang="en-US" dirty="0" smtClean="0"/>
              <a:t>바이너리 </a:t>
            </a:r>
            <a:r>
              <a:rPr lang="ko-KR" altLang="en-US" dirty="0"/>
              <a:t>패키지에는 </a:t>
            </a:r>
            <a:r>
              <a:rPr lang="en-US" altLang="ko-KR" dirty="0"/>
              <a:t>WinPcap</a:t>
            </a:r>
            <a:r>
              <a:rPr lang="ko-KR" altLang="en-US" dirty="0"/>
              <a:t>이 포함되어 있으며 단일 인스톨러에서 설치할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457200" lvl="2" indent="-285750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58" y="2650629"/>
            <a:ext cx="68961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7" y="5661248"/>
            <a:ext cx="67056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26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33375" lvl="1" indent="-342900">
              <a:buFont typeface="+mj-lt"/>
              <a:buAutoNum type="arabicParenR"/>
            </a:pPr>
            <a:r>
              <a:rPr lang="ko-KR" altLang="en-US" dirty="0" smtClean="0"/>
              <a:t>와이어샤크 </a:t>
            </a:r>
            <a:r>
              <a:rPr lang="ko-KR" altLang="en-US" dirty="0"/>
              <a:t>홈페이지</a:t>
            </a:r>
            <a:r>
              <a:rPr lang="en-US" altLang="ko-KR" dirty="0"/>
              <a:t>(https://www.wireshark.org/)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50482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2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2) </a:t>
            </a:r>
            <a:r>
              <a:rPr lang="en-US" altLang="ko-KR" dirty="0" smtClean="0"/>
              <a:t>&lt;</a:t>
            </a:r>
            <a:r>
              <a:rPr lang="en-US" altLang="ko-KR" dirty="0"/>
              <a:t>Download&gt;</a:t>
            </a:r>
            <a:r>
              <a:rPr lang="ko-KR" altLang="en-US" dirty="0"/>
              <a:t>를 클릭한 후 ‘ </a:t>
            </a:r>
            <a:r>
              <a:rPr lang="en-US" altLang="ko-KR" dirty="0"/>
              <a:t>Windows Installer(64-bit)’</a:t>
            </a:r>
            <a:r>
              <a:rPr lang="ko-KR" altLang="en-US" dirty="0"/>
              <a:t>를 선택한다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32</a:t>
            </a:r>
            <a:r>
              <a:rPr lang="ko-KR" altLang="en-US" dirty="0"/>
              <a:t>비트 </a:t>
            </a:r>
            <a:r>
              <a:rPr lang="ko-KR" altLang="en-US" dirty="0" smtClean="0"/>
              <a:t>윈도우 </a:t>
            </a:r>
            <a:r>
              <a:rPr lang="ko-KR" altLang="en-US" dirty="0"/>
              <a:t>운영체제를 사용하고 있다면 ‘ </a:t>
            </a:r>
            <a:r>
              <a:rPr lang="en-US" altLang="ko-KR" dirty="0"/>
              <a:t>Windows Installer(32-bit)’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50387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53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916832"/>
            <a:ext cx="8208912" cy="4680520"/>
          </a:xfrm>
        </p:spPr>
        <p:txBody>
          <a:bodyPr/>
          <a:lstStyle/>
          <a:p>
            <a:pPr marL="180975" lvl="2" indent="-9525">
              <a:buNone/>
            </a:pPr>
            <a:r>
              <a:rPr lang="ko-KR" altLang="en-US" dirty="0"/>
              <a:t>컴퓨터에 설치하지 않고 </a:t>
            </a:r>
            <a:r>
              <a:rPr lang="en-US" altLang="ko-KR" dirty="0"/>
              <a:t>USB</a:t>
            </a:r>
            <a:r>
              <a:rPr lang="ko-KR" altLang="en-US" dirty="0"/>
              <a:t>에 설치하는 경우 ‘ </a:t>
            </a:r>
            <a:r>
              <a:rPr lang="en-US" altLang="ko-KR" dirty="0"/>
              <a:t>Windows PortableAppsⓇ(32-bit)’</a:t>
            </a:r>
            <a:r>
              <a:rPr lang="ko-KR" altLang="en-US" dirty="0"/>
              <a:t>를 </a:t>
            </a:r>
            <a:r>
              <a:rPr lang="ko-KR" altLang="en-US" dirty="0" smtClean="0"/>
              <a:t>다운로드하면 </a:t>
            </a:r>
            <a:r>
              <a:rPr lang="ko-KR" altLang="en-US" dirty="0"/>
              <a:t>된다</a:t>
            </a:r>
            <a:r>
              <a:rPr lang="en-US" altLang="ko-KR" dirty="0" smtClean="0"/>
              <a:t>.</a:t>
            </a:r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r>
              <a:rPr lang="ko-KR" altLang="en-US" dirty="0"/>
              <a:t>컴퓨터 시스템 종류는 </a:t>
            </a:r>
            <a:r>
              <a:rPr lang="en-US" altLang="ko-KR" dirty="0"/>
              <a:t>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시스템 및 보안</a:t>
            </a:r>
            <a:r>
              <a:rPr lang="en-US" altLang="ko-KR" dirty="0"/>
              <a:t>]-[</a:t>
            </a:r>
            <a:r>
              <a:rPr lang="ko-KR" altLang="en-US" dirty="0"/>
              <a:t>시스템</a:t>
            </a:r>
            <a:r>
              <a:rPr lang="en-US" altLang="ko-KR" dirty="0"/>
              <a:t>]</a:t>
            </a:r>
            <a:r>
              <a:rPr lang="ko-KR" altLang="en-US" dirty="0"/>
              <a:t>에서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2" y="1073299"/>
            <a:ext cx="67913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4" y="2708920"/>
            <a:ext cx="62484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38" y="4274790"/>
            <a:ext cx="469582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8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3) </a:t>
            </a:r>
            <a:r>
              <a:rPr lang="ko-KR" altLang="en-US" dirty="0" smtClean="0"/>
              <a:t>와이어 샤크 설치 화면에서 </a:t>
            </a:r>
            <a:r>
              <a:rPr lang="en-US" altLang="ko-KR" dirty="0" smtClean="0"/>
              <a:t>&lt;NEXT&gt;</a:t>
            </a:r>
            <a:r>
              <a:rPr lang="ko-KR" altLang="en-US" dirty="0" smtClean="0"/>
              <a:t>를 클릭한다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7"/>
            <a:ext cx="4676775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0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4) </a:t>
            </a:r>
            <a:r>
              <a:rPr lang="ko-KR" altLang="en-US" dirty="0" smtClean="0"/>
              <a:t>라이선스 </a:t>
            </a:r>
            <a:r>
              <a:rPr lang="ko-KR" altLang="en-US" dirty="0"/>
              <a:t>동의 화면에서 </a:t>
            </a:r>
            <a:r>
              <a:rPr lang="en-US" altLang="ko-KR" dirty="0"/>
              <a:t>&lt;I Agree&gt;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68785"/>
            <a:ext cx="44100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71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5) </a:t>
            </a:r>
            <a:r>
              <a:rPr lang="ko-KR" altLang="en-US" dirty="0"/>
              <a:t>설치할 컴포넌트를 선택한 후 </a:t>
            </a:r>
            <a:r>
              <a:rPr lang="en-US" altLang="ko-KR" dirty="0"/>
              <a:t>&lt;Next&gt;</a:t>
            </a:r>
            <a:r>
              <a:rPr lang="ko-KR" altLang="en-US" dirty="0"/>
              <a:t>를 클릭한다</a:t>
            </a:r>
            <a:r>
              <a:rPr lang="en-US" altLang="ko-KR" dirty="0"/>
              <a:t>. </a:t>
            </a:r>
            <a:r>
              <a:rPr lang="ko-KR" altLang="en-US" dirty="0"/>
              <a:t>기본적으로 선택된 </a:t>
            </a:r>
            <a:r>
              <a:rPr lang="ko-KR" altLang="en-US" dirty="0" smtClean="0"/>
              <a:t>컴포     넌트대로 </a:t>
            </a:r>
            <a:r>
              <a:rPr lang="ko-KR" altLang="en-US" dirty="0"/>
              <a:t>진행하면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3" y="1988840"/>
            <a:ext cx="45243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r>
              <a:rPr lang="ko-KR" altLang="en-US" dirty="0" smtClean="0"/>
              <a:t>네트워크 이해</a:t>
            </a:r>
            <a:endParaRPr lang="ko-KR" altLang="en-US" sz="2000" b="1" dirty="0" smtClean="0"/>
          </a:p>
          <a:p>
            <a:r>
              <a:rPr lang="ko-KR" altLang="en-US" sz="2000" b="1" dirty="0" smtClean="0"/>
              <a:t>네트워크 </a:t>
            </a:r>
            <a:r>
              <a:rPr lang="ko-KR" altLang="en-US" dirty="0" smtClean="0"/>
              <a:t>분석 도구 설치</a:t>
            </a:r>
            <a:endParaRPr lang="en-US" altLang="ko-KR" sz="2000" b="1" dirty="0" smtClean="0"/>
          </a:p>
          <a:p>
            <a:r>
              <a:rPr lang="ko-KR" altLang="en-US" dirty="0" smtClean="0"/>
              <a:t>네트워크 설정</a:t>
            </a:r>
            <a:endParaRPr lang="ko-KR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6) </a:t>
            </a:r>
            <a:r>
              <a:rPr lang="ko-KR" altLang="en-US" dirty="0" smtClean="0"/>
              <a:t>추가할 </a:t>
            </a:r>
            <a:r>
              <a:rPr lang="ko-KR" altLang="en-US" dirty="0"/>
              <a:t>태스크가 있으면 선택하고 </a:t>
            </a:r>
            <a:r>
              <a:rPr lang="en-US" altLang="ko-KR" dirty="0"/>
              <a:t>&lt;Next&gt;</a:t>
            </a:r>
            <a:r>
              <a:rPr lang="ko-KR" altLang="en-US" dirty="0"/>
              <a:t>를 클릭한다</a:t>
            </a:r>
            <a:r>
              <a:rPr lang="en-US" altLang="ko-KR" dirty="0" smtClean="0"/>
              <a:t>.</a:t>
            </a:r>
          </a:p>
          <a:p>
            <a:pPr marL="457200" lvl="2" indent="-285750"/>
            <a:r>
              <a:rPr lang="en-US" altLang="ko-KR" dirty="0" smtClean="0"/>
              <a:t>Wireshark </a:t>
            </a:r>
            <a:r>
              <a:rPr lang="en-US" altLang="ko-KR" dirty="0"/>
              <a:t>Start Menu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 </a:t>
            </a:r>
            <a:r>
              <a:rPr lang="ko-KR" altLang="en-US" dirty="0"/>
              <a:t>시작 메뉴 항목으로 </a:t>
            </a:r>
            <a:r>
              <a:rPr lang="en-US" altLang="ko-KR" dirty="0"/>
              <a:t>shortcut</a:t>
            </a:r>
            <a:r>
              <a:rPr lang="ko-KR" altLang="en-US" dirty="0"/>
              <a:t>을 생성한다</a:t>
            </a:r>
            <a:r>
              <a:rPr lang="en-US" altLang="ko-KR" dirty="0"/>
              <a:t>.</a:t>
            </a:r>
          </a:p>
          <a:p>
            <a:pPr marL="457200" lvl="2" indent="-285750"/>
            <a:r>
              <a:rPr lang="en-US" altLang="ko-KR" dirty="0" smtClean="0"/>
              <a:t>Wireshark </a:t>
            </a:r>
            <a:r>
              <a:rPr lang="en-US" altLang="ko-KR" dirty="0"/>
              <a:t>Desktop </a:t>
            </a:r>
            <a:r>
              <a:rPr lang="en-US" altLang="ko-KR" dirty="0" smtClean="0"/>
              <a:t>Icon</a:t>
            </a:r>
            <a:r>
              <a:rPr lang="ko-KR" altLang="en-US" dirty="0" smtClean="0"/>
              <a:t>은 </a:t>
            </a:r>
            <a:r>
              <a:rPr lang="ko-KR" altLang="en-US" dirty="0"/>
              <a:t>데스크톱에 아이콘으로 </a:t>
            </a:r>
            <a:r>
              <a:rPr lang="en-US" altLang="ko-KR" dirty="0"/>
              <a:t>shortcut</a:t>
            </a:r>
            <a:r>
              <a:rPr lang="ko-KR" altLang="en-US" dirty="0"/>
              <a:t>을 생성한다</a:t>
            </a:r>
            <a:r>
              <a:rPr lang="en-US" altLang="ko-KR" dirty="0"/>
              <a:t>.</a:t>
            </a:r>
          </a:p>
          <a:p>
            <a:pPr marL="457200" lvl="2" indent="-285750"/>
            <a:r>
              <a:rPr lang="en-US" altLang="ko-KR" dirty="0" smtClean="0"/>
              <a:t>Wireshark </a:t>
            </a:r>
            <a:r>
              <a:rPr lang="en-US" altLang="ko-KR" dirty="0"/>
              <a:t>Quick Launch </a:t>
            </a:r>
            <a:r>
              <a:rPr lang="en-US" altLang="ko-KR" dirty="0" smtClean="0"/>
              <a:t>Icon</a:t>
            </a:r>
            <a:r>
              <a:rPr lang="ko-KR" altLang="en-US" dirty="0" smtClean="0"/>
              <a:t>은 </a:t>
            </a:r>
            <a:r>
              <a:rPr lang="ko-KR" altLang="en-US" dirty="0"/>
              <a:t>시작 메뉴 옆에 빠른 실행 아이콘으로 </a:t>
            </a:r>
            <a:r>
              <a:rPr lang="en-US" altLang="ko-KR" dirty="0"/>
              <a:t>shortcut</a:t>
            </a:r>
            <a:r>
              <a:rPr lang="ko-KR" altLang="en-US" dirty="0"/>
              <a:t>을</a:t>
            </a:r>
          </a:p>
          <a:p>
            <a:pPr marL="171450" lvl="2" indent="0">
              <a:buNone/>
            </a:pPr>
            <a:r>
              <a:rPr lang="ko-KR" altLang="en-US" dirty="0" smtClean="0"/>
              <a:t>    생성한다</a:t>
            </a:r>
            <a:r>
              <a:rPr lang="en-US" altLang="ko-KR" dirty="0"/>
              <a:t>.</a:t>
            </a:r>
          </a:p>
          <a:p>
            <a:pPr marL="457200" lvl="2" indent="-285750"/>
            <a:r>
              <a:rPr lang="en-US" altLang="ko-KR" dirty="0" smtClean="0"/>
              <a:t>File Extensions</a:t>
            </a:r>
            <a:r>
              <a:rPr lang="ko-KR" altLang="en-US" dirty="0" smtClean="0"/>
              <a:t>에서는 </a:t>
            </a:r>
            <a:r>
              <a:rPr lang="ko-KR" altLang="en-US" dirty="0"/>
              <a:t>와이어샤크와 연관된 파일의 확장자를 선택할 수 있다</a:t>
            </a:r>
            <a:r>
              <a:rPr lang="en-US" altLang="ko-KR" dirty="0"/>
              <a:t>. </a:t>
            </a:r>
            <a:r>
              <a:rPr lang="en-US" altLang="ko-KR" dirty="0" smtClean="0"/>
              <a:t>File</a:t>
            </a:r>
            <a:endParaRPr lang="en-US" altLang="ko-KR" dirty="0"/>
          </a:p>
          <a:p>
            <a:pPr marL="171450" lvl="2" indent="0">
              <a:buNone/>
            </a:pPr>
            <a:r>
              <a:rPr lang="en-US" altLang="ko-KR" dirty="0" smtClean="0"/>
              <a:t>    Extensions</a:t>
            </a:r>
            <a:r>
              <a:rPr lang="ko-KR" altLang="en-US" dirty="0" smtClean="0"/>
              <a:t>를 </a:t>
            </a:r>
            <a:r>
              <a:rPr lang="ko-KR" altLang="en-US" dirty="0"/>
              <a:t>선택하면 다양한 확장자가 설정된다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58" y="3573016"/>
            <a:ext cx="3494534" cy="319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2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7) </a:t>
            </a:r>
            <a:r>
              <a:rPr lang="ko-KR" altLang="en-US" dirty="0" smtClean="0"/>
              <a:t>인스톨할 </a:t>
            </a:r>
            <a:r>
              <a:rPr lang="ko-KR" altLang="en-US" dirty="0"/>
              <a:t>경로를 선택한다</a:t>
            </a:r>
            <a:r>
              <a:rPr lang="en-US" altLang="ko-KR" dirty="0"/>
              <a:t>. ‘Destination Folder’</a:t>
            </a:r>
            <a:r>
              <a:rPr lang="ko-KR" altLang="en-US" dirty="0"/>
              <a:t>에 설치할 위치 경로를 </a:t>
            </a:r>
            <a:r>
              <a:rPr lang="ko-KR" altLang="en-US" dirty="0" smtClean="0"/>
              <a:t>입력하거나 </a:t>
            </a:r>
            <a:r>
              <a:rPr lang="en-US" altLang="ko-KR" dirty="0" smtClean="0"/>
              <a:t>&lt;</a:t>
            </a:r>
            <a:r>
              <a:rPr lang="en-US" altLang="ko-KR" dirty="0"/>
              <a:t>Browse...&gt;</a:t>
            </a:r>
            <a:r>
              <a:rPr lang="ko-KR" altLang="en-US" dirty="0"/>
              <a:t>를 클릭하여 설치 위치를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33" y="1916832"/>
            <a:ext cx="37623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34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8) </a:t>
            </a:r>
            <a:r>
              <a:rPr lang="en-US" altLang="ko-KR" dirty="0" smtClean="0"/>
              <a:t>WinPcap</a:t>
            </a:r>
            <a:r>
              <a:rPr lang="ko-KR" altLang="en-US" dirty="0"/>
              <a:t>을 설치할지 여부를 확인하는 화면이 나타난다</a:t>
            </a:r>
            <a:r>
              <a:rPr lang="en-US" altLang="ko-KR" dirty="0"/>
              <a:t>. ‘ Install WinPcap 4.1.3’</a:t>
            </a:r>
            <a:r>
              <a:rPr lang="ko-KR" altLang="en-US" dirty="0"/>
              <a:t>에 체크한 뒤 </a:t>
            </a:r>
            <a:r>
              <a:rPr lang="en-US" altLang="ko-KR" dirty="0"/>
              <a:t>&lt;Next&gt;</a:t>
            </a:r>
            <a:r>
              <a:rPr lang="ko-KR" altLang="en-US" dirty="0"/>
              <a:t>를 클릭하면 와이어샤크 설치가 진행된다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988840"/>
            <a:ext cx="3777349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54907"/>
            <a:ext cx="3750749" cy="347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13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9) </a:t>
            </a:r>
            <a:r>
              <a:rPr lang="ko-KR" altLang="en-US" dirty="0"/>
              <a:t>와이어샤크를 설치하는 도중에 </a:t>
            </a:r>
            <a:r>
              <a:rPr lang="en-US" altLang="ko-KR" dirty="0"/>
              <a:t>WinPcap </a:t>
            </a:r>
            <a:r>
              <a:rPr lang="ko-KR" altLang="en-US" dirty="0"/>
              <a:t>설치 화면이 나오면 </a:t>
            </a:r>
            <a:r>
              <a:rPr lang="en-US" altLang="ko-KR" dirty="0"/>
              <a:t>&lt;Next&gt;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62150"/>
            <a:ext cx="45243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10) </a:t>
            </a:r>
            <a:r>
              <a:rPr lang="ko-KR" altLang="en-US" dirty="0"/>
              <a:t>라이선스 동의 화면이 나타나면 </a:t>
            </a:r>
            <a:r>
              <a:rPr lang="en-US" altLang="ko-KR" dirty="0"/>
              <a:t>&lt;I Agree&gt;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44196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5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11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altLang="ko-KR" dirty="0"/>
              <a:t>WinPcap </a:t>
            </a:r>
            <a:r>
              <a:rPr lang="ko-KR" altLang="en-US" dirty="0"/>
              <a:t>설치 옵션을 설정한다</a:t>
            </a:r>
            <a:r>
              <a:rPr lang="en-US" altLang="ko-KR" dirty="0"/>
              <a:t>. </a:t>
            </a:r>
            <a:r>
              <a:rPr lang="ko-KR" altLang="en-US" dirty="0"/>
              <a:t>컴퓨터가 부팅될 때 </a:t>
            </a:r>
            <a:r>
              <a:rPr lang="en-US" altLang="ko-KR" dirty="0"/>
              <a:t>WinPcap</a:t>
            </a:r>
            <a:r>
              <a:rPr lang="ko-KR" altLang="en-US" dirty="0"/>
              <a:t>도 자동으로 시작하도록 기본적으로 체크가 되어 있다</a:t>
            </a:r>
            <a:r>
              <a:rPr lang="en-US" altLang="ko-KR" dirty="0"/>
              <a:t>. &lt;Install&gt;</a:t>
            </a:r>
            <a:r>
              <a:rPr lang="ko-KR" altLang="en-US" dirty="0"/>
              <a:t>을 클릭하면 </a:t>
            </a:r>
            <a:r>
              <a:rPr lang="en-US" altLang="ko-KR" dirty="0"/>
              <a:t>WinPcap </a:t>
            </a:r>
            <a:r>
              <a:rPr lang="ko-KR" altLang="en-US" dirty="0"/>
              <a:t>설치가 시작된다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4" y="2249041"/>
            <a:ext cx="445770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8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12) </a:t>
            </a:r>
            <a:r>
              <a:rPr lang="en-US" altLang="ko-KR" dirty="0"/>
              <a:t>WinPcap </a:t>
            </a:r>
            <a:r>
              <a:rPr lang="ko-KR" altLang="en-US" dirty="0"/>
              <a:t>설치가 끝나면 </a:t>
            </a:r>
            <a:r>
              <a:rPr lang="en-US" altLang="ko-KR" dirty="0"/>
              <a:t>&lt;Finish&gt;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45148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6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13) </a:t>
            </a:r>
            <a:r>
              <a:rPr lang="en-US" altLang="ko-KR" dirty="0"/>
              <a:t>WinPcap </a:t>
            </a:r>
            <a:r>
              <a:rPr lang="ko-KR" altLang="en-US" dirty="0"/>
              <a:t>설치가 끝나면 와이어샤크 설치 진행 화면으로 돌아간다</a:t>
            </a:r>
            <a:r>
              <a:rPr lang="en-US" altLang="ko-KR" dirty="0"/>
              <a:t>. </a:t>
            </a:r>
            <a:r>
              <a:rPr lang="ko-KR" altLang="en-US" dirty="0"/>
              <a:t>와이어샤크 설치가 완료되면 </a:t>
            </a:r>
            <a:r>
              <a:rPr lang="en-US" altLang="ko-KR" dirty="0"/>
              <a:t>&lt;Completed&gt;</a:t>
            </a:r>
            <a:r>
              <a:rPr lang="ko-KR" altLang="en-US" dirty="0"/>
              <a:t>가 표시되고</a:t>
            </a:r>
            <a:r>
              <a:rPr lang="en-US" altLang="ko-KR" dirty="0"/>
              <a:t>, &lt;Next&gt;</a:t>
            </a:r>
            <a:r>
              <a:rPr lang="ko-KR" altLang="en-US" dirty="0"/>
              <a:t>를 클릭하면 와이어샤크 설치 완료 화면이 나타난다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437197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14) </a:t>
            </a:r>
            <a:r>
              <a:rPr lang="ko-KR" altLang="en-US" dirty="0"/>
              <a:t>와이어샤크 설치 완료 화면이 나타나면 </a:t>
            </a:r>
            <a:r>
              <a:rPr lang="en-US" altLang="ko-KR" dirty="0"/>
              <a:t>&lt;Finish&gt;</a:t>
            </a:r>
            <a:r>
              <a:rPr lang="ko-KR" altLang="en-US" dirty="0"/>
              <a:t>를 클릭한다</a:t>
            </a:r>
            <a:r>
              <a:rPr lang="en-US" altLang="ko-KR" dirty="0" smtClean="0"/>
              <a:t>.</a:t>
            </a:r>
          </a:p>
          <a:p>
            <a:pPr marL="457200" lvl="2" indent="-285750"/>
            <a:r>
              <a:rPr lang="en-US" altLang="ko-KR" dirty="0" smtClean="0"/>
              <a:t>Run </a:t>
            </a:r>
            <a:r>
              <a:rPr lang="en-US" altLang="ko-KR" dirty="0"/>
              <a:t>Wireshark 2.6.6 </a:t>
            </a:r>
            <a:r>
              <a:rPr lang="en-US" altLang="ko-KR" dirty="0" smtClean="0"/>
              <a:t>64-bit</a:t>
            </a:r>
            <a:r>
              <a:rPr lang="ko-KR" altLang="en-US" dirty="0" smtClean="0"/>
              <a:t>에 </a:t>
            </a:r>
            <a:r>
              <a:rPr lang="ko-KR" altLang="en-US" dirty="0"/>
              <a:t>체크하면 설치 완료 후 와이어샤크가 자동으로 실행된다</a:t>
            </a:r>
            <a:r>
              <a:rPr lang="en-US" altLang="ko-KR" dirty="0"/>
              <a:t>.</a:t>
            </a:r>
          </a:p>
          <a:p>
            <a:pPr marL="457200" lvl="2" indent="-285750"/>
            <a:r>
              <a:rPr lang="en-US" altLang="ko-KR" dirty="0" smtClean="0"/>
              <a:t>Show News</a:t>
            </a:r>
            <a:r>
              <a:rPr lang="ko-KR" altLang="en-US" dirty="0" smtClean="0"/>
              <a:t>에 </a:t>
            </a:r>
            <a:r>
              <a:rPr lang="ko-KR" altLang="en-US" dirty="0"/>
              <a:t>체크하면 와이어샤크 릴리스 노트를 참조할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9810"/>
            <a:ext cx="44196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3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만약 와이어샤크와 </a:t>
            </a:r>
            <a:r>
              <a:rPr lang="en-US" altLang="ko-KR" dirty="0"/>
              <a:t>WinPcap</a:t>
            </a:r>
            <a:r>
              <a:rPr lang="ko-KR" altLang="en-US" dirty="0"/>
              <a:t>을 제거하고 싶다면 </a:t>
            </a:r>
            <a:r>
              <a:rPr lang="en-US" altLang="ko-KR" dirty="0"/>
              <a:t>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프로그램</a:t>
            </a:r>
            <a:r>
              <a:rPr lang="en-US" altLang="ko-KR" dirty="0"/>
              <a:t>]-[</a:t>
            </a:r>
            <a:r>
              <a:rPr lang="ko-KR" altLang="en-US" dirty="0"/>
              <a:t>프로그램 및 기능</a:t>
            </a:r>
            <a:r>
              <a:rPr lang="en-US" altLang="ko-KR" dirty="0"/>
              <a:t>]-[</a:t>
            </a:r>
            <a:r>
              <a:rPr lang="ko-KR" altLang="en-US" dirty="0"/>
              <a:t>프로그램 제거 또는 변경</a:t>
            </a:r>
            <a:r>
              <a:rPr lang="en-US" altLang="ko-KR" dirty="0"/>
              <a:t>]</a:t>
            </a:r>
            <a:r>
              <a:rPr lang="ko-KR" altLang="en-US" dirty="0"/>
              <a:t>에서 제거할 수 있다</a:t>
            </a:r>
            <a:r>
              <a:rPr lang="en-US" altLang="ko-KR" dirty="0" smtClean="0"/>
              <a:t>.</a:t>
            </a:r>
          </a:p>
          <a:p>
            <a:pPr marL="457200" lvl="2" indent="-285750"/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45" y="1921793"/>
            <a:ext cx="46386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8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네트워크의 </a:t>
            </a:r>
            <a:r>
              <a:rPr lang="ko-KR" altLang="en-US" sz="1600" dirty="0"/>
              <a:t>기본 개념을 이해한다</a:t>
            </a:r>
            <a:r>
              <a:rPr lang="en-US" altLang="ko-KR" sz="1600" dirty="0" smtClean="0"/>
              <a:t>.</a:t>
            </a:r>
            <a:endParaRPr lang="en-US" altLang="ko-KR" sz="1600" b="1" dirty="0"/>
          </a:p>
          <a:p>
            <a:r>
              <a:rPr lang="ko-KR" altLang="en-US" sz="1600" dirty="0"/>
              <a:t>네트워크 분석 도구 설치 방법을 익힌다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유무선 네트워크를 설정하는 방법을 익힌다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/>
              <a:t>네트워크 설정 정보를 확인하는 명령어를 학습한다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와이어샤크 실행</a:t>
            </a:r>
            <a:endParaRPr lang="en-US" altLang="ko-KR" dirty="0" smtClean="0"/>
          </a:p>
          <a:p>
            <a:pPr marL="333375" lvl="1" indent="-342900">
              <a:buAutoNum type="arabicParenR"/>
            </a:pPr>
            <a:r>
              <a:rPr lang="ko-KR" altLang="en-US" dirty="0" smtClean="0"/>
              <a:t>와이어샤크가 </a:t>
            </a:r>
            <a:r>
              <a:rPr lang="ko-KR" altLang="en-US" dirty="0"/>
              <a:t>설치되면 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메뉴에서 와이어샤크를 실행할 수 있다</a:t>
            </a:r>
            <a:r>
              <a:rPr lang="en-US" altLang="ko-KR" dirty="0"/>
              <a:t>. </a:t>
            </a:r>
            <a:r>
              <a:rPr lang="ko-KR" altLang="en-US" dirty="0"/>
              <a:t>설치 완료 창에서 ‘ </a:t>
            </a:r>
            <a:r>
              <a:rPr lang="en-US" altLang="ko-KR" dirty="0"/>
              <a:t>Run Wireshark 2.6.6 64-bit’</a:t>
            </a:r>
            <a:r>
              <a:rPr lang="ko-KR" altLang="en-US" dirty="0"/>
              <a:t>에 체크했다면 자동으로 와이어샤크가 </a:t>
            </a:r>
            <a:r>
              <a:rPr lang="ko-KR" altLang="en-US" dirty="0" smtClean="0"/>
              <a:t>실행된다</a:t>
            </a:r>
            <a:endParaRPr lang="en-US" altLang="ko-KR" dirty="0" smtClean="0"/>
          </a:p>
          <a:p>
            <a:pPr marL="333375" lvl="1" indent="-342900">
              <a:buAutoNum type="arabicParenR"/>
            </a:pPr>
            <a:r>
              <a:rPr lang="ko-KR" altLang="en-US" dirty="0"/>
              <a:t>와이어샤크가 실행되면 와이어샤크에서 인식된 </a:t>
            </a:r>
            <a:r>
              <a:rPr lang="en-US" altLang="ko-KR" dirty="0"/>
              <a:t>LAN </a:t>
            </a:r>
            <a:r>
              <a:rPr lang="ko-KR" altLang="en-US" dirty="0"/>
              <a:t>카드가 목록에 나타나며</a:t>
            </a:r>
            <a:r>
              <a:rPr lang="en-US" altLang="ko-KR" dirty="0"/>
              <a:t>, </a:t>
            </a:r>
            <a:r>
              <a:rPr lang="ko-KR" altLang="en-US" dirty="0"/>
              <a:t>그중에서 캡처하려는 이더넷</a:t>
            </a:r>
            <a:r>
              <a:rPr lang="en-US" altLang="ko-KR" dirty="0"/>
              <a:t>(</a:t>
            </a:r>
            <a:r>
              <a:rPr lang="ko-KR" altLang="en-US" dirty="0"/>
              <a:t>네트워크 인터페이스</a:t>
            </a:r>
            <a:r>
              <a:rPr lang="en-US" altLang="ko-KR" dirty="0"/>
              <a:t>)</a:t>
            </a:r>
            <a:r>
              <a:rPr lang="ko-KR" altLang="en-US" dirty="0"/>
              <a:t>을 클릭하면 패킷 캡처가 시작된다</a:t>
            </a:r>
            <a:r>
              <a:rPr lang="en-US" altLang="ko-KR" dirty="0"/>
              <a:t>(</a:t>
            </a:r>
            <a:r>
              <a:rPr lang="ko-KR" altLang="en-US" dirty="0"/>
              <a:t>상어 등지느러미 아이콘을 클릭해도 바로 캡처를 시작할 수 있다</a:t>
            </a:r>
            <a:r>
              <a:rPr lang="en-US" altLang="ko-KR" dirty="0"/>
              <a:t>). </a:t>
            </a:r>
            <a:r>
              <a:rPr lang="ko-KR" altLang="en-US" dirty="0"/>
              <a:t>또한 ‘</a:t>
            </a:r>
            <a:r>
              <a:rPr lang="en-US" altLang="ko-KR" dirty="0"/>
              <a:t>Capture’ </a:t>
            </a:r>
            <a:r>
              <a:rPr lang="ko-KR" altLang="en-US" dirty="0"/>
              <a:t>영역을 클릭하면 캡처 인터페이스 창이 나타나고 패킷을 캡처할 수 있는 </a:t>
            </a:r>
            <a:r>
              <a:rPr lang="en-US" altLang="ko-KR" dirty="0"/>
              <a:t>LAN </a:t>
            </a:r>
            <a:r>
              <a:rPr lang="ko-KR" altLang="en-US" dirty="0"/>
              <a:t>카드가 표시된다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캡처하려는 </a:t>
            </a:r>
            <a:r>
              <a:rPr lang="ko-KR" altLang="en-US" dirty="0"/>
              <a:t>인터페이스를 선택한 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/>
              <a:t>Start&gt;</a:t>
            </a:r>
            <a:r>
              <a:rPr lang="ko-KR" altLang="en-US" dirty="0"/>
              <a:t>를 클릭해도 패킷 </a:t>
            </a:r>
            <a:r>
              <a:rPr lang="ko-KR" altLang="en-US" dirty="0" smtClean="0"/>
              <a:t>캡처가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시작된다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33056"/>
            <a:ext cx="3528392" cy="250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92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패킷을 캡처하려면 윈도우의 관리자 권한으로 와이어샤크를 실행하고</a:t>
            </a:r>
            <a:r>
              <a:rPr lang="en-US" altLang="ko-KR" dirty="0"/>
              <a:t>, </a:t>
            </a:r>
            <a:r>
              <a:rPr lang="ko-KR" altLang="en-US" dirty="0"/>
              <a:t>네트워크 통신을 </a:t>
            </a:r>
            <a:r>
              <a:rPr lang="ko-KR" altLang="en-US" dirty="0" smtClean="0"/>
              <a:t>하고있는 </a:t>
            </a:r>
            <a:r>
              <a:rPr lang="ko-KR" altLang="en-US" dirty="0"/>
              <a:t>올바른 인터페이스를 선택해야 한다</a:t>
            </a:r>
            <a:r>
              <a:rPr lang="en-US" altLang="ko-KR" dirty="0"/>
              <a:t>. </a:t>
            </a:r>
            <a:r>
              <a:rPr lang="ko-KR" altLang="en-US" dirty="0"/>
              <a:t>통신하지 않는 인터페이스를 선택하면 패킷이 </a:t>
            </a:r>
            <a:r>
              <a:rPr lang="ko-KR" altLang="en-US" dirty="0" smtClean="0"/>
              <a:t>캡처되지 </a:t>
            </a:r>
            <a:r>
              <a:rPr lang="ko-KR" altLang="en-US" dirty="0"/>
              <a:t>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47244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3) </a:t>
            </a:r>
            <a:r>
              <a:rPr lang="ko-KR" altLang="en-US" dirty="0"/>
              <a:t>와이어샤크가 실행되고 통신을 시작하지 않아도 많은 패킷이 화면에 표시된다</a:t>
            </a:r>
            <a:r>
              <a:rPr lang="en-US" altLang="ko-KR" dirty="0"/>
              <a:t>. </a:t>
            </a:r>
            <a:r>
              <a:rPr lang="ko-KR" altLang="en-US" dirty="0"/>
              <a:t>크롬 </a:t>
            </a:r>
            <a:r>
              <a:rPr lang="ko-KR" altLang="en-US" dirty="0" smtClean="0"/>
              <a:t>등의 웹 </a:t>
            </a:r>
            <a:r>
              <a:rPr lang="ko-KR" altLang="en-US" dirty="0"/>
              <a:t>브라우저나 지메일과 같은 이메일 프로그램 애플리케이션을 실행하지 않아도 그 </a:t>
            </a:r>
            <a:r>
              <a:rPr lang="ko-KR" altLang="en-US" dirty="0" smtClean="0"/>
              <a:t>뒤에서 운영체제나 </a:t>
            </a:r>
            <a:r>
              <a:rPr lang="ko-KR" altLang="en-US" dirty="0"/>
              <a:t>상주 프로그램 등이 통신을 하고 있기 </a:t>
            </a:r>
            <a:r>
              <a:rPr lang="ko-KR" altLang="en-US" dirty="0" smtClean="0"/>
              <a:t>때문이다</a:t>
            </a:r>
            <a:endParaRPr lang="en-US" altLang="ko-KR" dirty="0" smtClean="0"/>
          </a:p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4) </a:t>
            </a:r>
            <a:r>
              <a:rPr lang="ko-KR" altLang="en-US" dirty="0" smtClean="0"/>
              <a:t>자주 </a:t>
            </a:r>
            <a:r>
              <a:rPr lang="ko-KR" altLang="en-US" dirty="0"/>
              <a:t>접속하는 웹 사이트의 패킷을 캡처해보자</a:t>
            </a:r>
            <a:r>
              <a:rPr lang="en-US" altLang="ko-KR" dirty="0"/>
              <a:t>. </a:t>
            </a:r>
            <a:r>
              <a:rPr lang="ko-KR" altLang="en-US" dirty="0"/>
              <a:t>웹 브라우저를 실행하여 웹 사이트에 </a:t>
            </a:r>
            <a:r>
              <a:rPr lang="ko-KR" altLang="en-US" dirty="0" smtClean="0"/>
              <a:t>접속한다</a:t>
            </a:r>
            <a:r>
              <a:rPr lang="en-US" altLang="ko-KR" dirty="0" smtClean="0"/>
              <a:t>.</a:t>
            </a:r>
          </a:p>
          <a:p>
            <a:pPr marL="0" lvl="1" indent="-9525">
              <a:buNone/>
            </a:pP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41476"/>
            <a:ext cx="477202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4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웹 사이트의 패킷을 캡처할 때는 주의할 사항이 있다</a:t>
            </a:r>
            <a:r>
              <a:rPr lang="en-US" altLang="ko-KR" dirty="0"/>
              <a:t>. </a:t>
            </a:r>
            <a:r>
              <a:rPr lang="ko-KR" altLang="en-US" dirty="0"/>
              <a:t>웹 브라우저는 한 번 접속한 웹 사이트의 내용을 저장하는 캐시 기능이 있기 때문에 한 번 접속한 웹 사이트의 경우 통신이 이루어지지 않고 디스크에 저장된 캐시를 사용하여 웹 사이트를 표시하므로 패킷을 제대로 캡처할 수 없다</a:t>
            </a:r>
            <a:r>
              <a:rPr lang="en-US" altLang="ko-KR" dirty="0"/>
              <a:t>. </a:t>
            </a:r>
            <a:r>
              <a:rPr lang="ko-KR" altLang="en-US" dirty="0"/>
              <a:t>동일한 웹 사이트를 다시 읽어들일 때는 슈퍼 리로드</a:t>
            </a:r>
            <a:r>
              <a:rPr lang="en-US" altLang="ko-KR" dirty="0"/>
              <a:t>( </a:t>
            </a:r>
            <a:r>
              <a:rPr lang="ko-KR" altLang="en-US" dirty="0"/>
              <a:t>을 누른 채 웹 브라우저의 새로 고침 버튼 클릭</a:t>
            </a:r>
            <a:r>
              <a:rPr lang="en-US" altLang="ko-KR" dirty="0"/>
              <a:t>)</a:t>
            </a:r>
            <a:r>
              <a:rPr lang="ko-KR" altLang="en-US" dirty="0"/>
              <a:t>를 하면 디스크에 캐시가 있더라도 서버로부터 모든 데이터를 다시 읽어들일 수 있다</a:t>
            </a:r>
            <a:r>
              <a:rPr lang="en-US" altLang="ko-KR" dirty="0"/>
              <a:t>. </a:t>
            </a:r>
            <a:r>
              <a:rPr lang="ko-KR" altLang="en-US" dirty="0"/>
              <a:t>웹 사이트의 패킷을 캡처할 때는 슈퍼 리로드 기능을 사용하면 편리하다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다음은 구글에 접속했을 때의 패킷 캡처 화면으로 많은 정보가 표시되고 있음을 확인할 수 있다</a:t>
            </a:r>
            <a:r>
              <a:rPr lang="en-US" altLang="ko-KR" dirty="0"/>
              <a:t>. </a:t>
            </a:r>
            <a:r>
              <a:rPr lang="ko-KR" altLang="en-US" dirty="0"/>
              <a:t>툴바의 멈춤 아이콘</a:t>
            </a:r>
            <a:r>
              <a:rPr lang="en-US" altLang="ko-KR" dirty="0"/>
              <a:t>( )</a:t>
            </a:r>
            <a:r>
              <a:rPr lang="ko-KR" altLang="en-US" dirty="0"/>
              <a:t>을 클릭하면 패킷 캡처가 정지된다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4248472" cy="314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1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5) </a:t>
            </a:r>
            <a:r>
              <a:rPr lang="ko-KR" altLang="en-US" dirty="0"/>
              <a:t>웹 사이트에 접속할 때 송수신되는 </a:t>
            </a:r>
            <a:r>
              <a:rPr lang="en-US" altLang="ko-KR" dirty="0"/>
              <a:t>HTTPHyperText Transfer Protocol </a:t>
            </a:r>
            <a:r>
              <a:rPr lang="ko-KR" altLang="en-US" dirty="0"/>
              <a:t>패킷을 확인해보자</a:t>
            </a:r>
            <a:r>
              <a:rPr lang="en-US" altLang="ko-KR" dirty="0"/>
              <a:t>. </a:t>
            </a:r>
            <a:r>
              <a:rPr lang="ko-KR" altLang="en-US" dirty="0"/>
              <a:t>한빛출판네트워크 웹 사이트에 접속하여 ‘네트워크 개론’을 검색했더니 화면에 많은 패킷이 나타났다</a:t>
            </a:r>
            <a:r>
              <a:rPr lang="en-US" altLang="ko-KR" dirty="0"/>
              <a:t>. </a:t>
            </a:r>
            <a:r>
              <a:rPr lang="ko-KR" altLang="en-US" dirty="0"/>
              <a:t>이 중에서 </a:t>
            </a:r>
            <a:r>
              <a:rPr lang="en-US" altLang="ko-KR" dirty="0"/>
              <a:t>HTTP </a:t>
            </a:r>
            <a:r>
              <a:rPr lang="ko-KR" altLang="en-US" dirty="0"/>
              <a:t>패킷만 나타나도록 화면 상단의 </a:t>
            </a:r>
            <a:r>
              <a:rPr lang="en-US" altLang="ko-KR" dirty="0"/>
              <a:t>[Apply a display filter]</a:t>
            </a:r>
            <a:r>
              <a:rPr lang="ko-KR" altLang="en-US" dirty="0"/>
              <a:t>에 ‘ </a:t>
            </a:r>
            <a:r>
              <a:rPr lang="en-US" altLang="ko-KR" dirty="0"/>
              <a:t>http’</a:t>
            </a:r>
            <a:r>
              <a:rPr lang="ko-KR" altLang="en-US" dirty="0"/>
              <a:t>를 입력하고 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65913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2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화면 상단의 패킷 리스트 영역에는 캡처된 패킷이 한 행에 하나씩 표시된다</a:t>
            </a:r>
            <a:r>
              <a:rPr lang="en-US" altLang="ko-KR" dirty="0"/>
              <a:t>. </a:t>
            </a:r>
            <a:r>
              <a:rPr lang="ko-KR" altLang="en-US" dirty="0"/>
              <a:t>여기서 패킷 </a:t>
            </a:r>
            <a:r>
              <a:rPr lang="ko-KR" altLang="en-US" dirty="0" smtClean="0"/>
              <a:t>분석을 </a:t>
            </a:r>
            <a:r>
              <a:rPr lang="ko-KR" altLang="en-US" dirty="0"/>
              <a:t>하기 위해 선택한 패킷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1-31]</a:t>
            </a:r>
            <a:r>
              <a:rPr lang="ko-KR" altLang="en-US" dirty="0"/>
              <a:t>의 </a:t>
            </a:r>
            <a:r>
              <a:rPr lang="en-US" altLang="ko-KR" dirty="0"/>
              <a:t>14587</a:t>
            </a:r>
            <a:r>
              <a:rPr lang="ko-KR" altLang="en-US" dirty="0"/>
              <a:t>번 패킷</a:t>
            </a:r>
            <a:r>
              <a:rPr lang="en-US" altLang="ko-KR" dirty="0"/>
              <a:t>)</a:t>
            </a:r>
            <a:r>
              <a:rPr lang="ko-KR" altLang="en-US" dirty="0"/>
              <a:t>은 진한 색으로 표시되고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smtClean="0"/>
              <a:t>내용을 </a:t>
            </a:r>
            <a:r>
              <a:rPr lang="ko-KR" altLang="en-US" dirty="0"/>
              <a:t>패킷 상세 영역과 패킷 데이터 영역에서 확인할 수 있다</a:t>
            </a:r>
            <a:r>
              <a:rPr lang="en-US" altLang="ko-KR" dirty="0" smtClean="0"/>
              <a:t>.</a:t>
            </a:r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r>
              <a:rPr lang="en-US" altLang="ko-KR" dirty="0" smtClean="0"/>
              <a:t>Source</a:t>
            </a:r>
            <a:r>
              <a:rPr lang="ko-KR" altLang="en-US" dirty="0"/>
              <a:t>는 현재 컴퓨터의 </a:t>
            </a:r>
            <a:r>
              <a:rPr lang="en-US" altLang="ko-KR" dirty="0"/>
              <a:t>IP </a:t>
            </a:r>
            <a:r>
              <a:rPr lang="ko-KR" altLang="en-US" dirty="0"/>
              <a:t>주소를</a:t>
            </a:r>
            <a:r>
              <a:rPr lang="en-US" altLang="ko-KR" dirty="0"/>
              <a:t>, Destination</a:t>
            </a:r>
            <a:r>
              <a:rPr lang="ko-KR" altLang="en-US" dirty="0"/>
              <a:t>은 접속한 웹 사이트의 </a:t>
            </a:r>
            <a:r>
              <a:rPr lang="en-US" altLang="ko-KR" dirty="0"/>
              <a:t>IP </a:t>
            </a:r>
            <a:r>
              <a:rPr lang="ko-KR" altLang="en-US" dirty="0"/>
              <a:t>주소를 </a:t>
            </a:r>
            <a:r>
              <a:rPr lang="ko-KR" altLang="en-US" dirty="0" smtClean="0"/>
              <a:t>나타낸다</a:t>
            </a:r>
            <a:r>
              <a:rPr lang="en-US" altLang="ko-KR" dirty="0"/>
              <a:t>. </a:t>
            </a:r>
            <a:r>
              <a:rPr lang="ko-KR" altLang="en-US" dirty="0"/>
              <a:t>자신이 사용하고 있는 컴퓨터의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(192.168.35.7)</a:t>
            </a:r>
            <a:r>
              <a:rPr lang="ko-KR" altLang="en-US" dirty="0"/>
              <a:t>는 명령 프롬프트</a:t>
            </a:r>
            <a:r>
              <a:rPr lang="en-US" altLang="ko-KR" dirty="0"/>
              <a:t>(cmd) </a:t>
            </a:r>
            <a:r>
              <a:rPr lang="ko-KR" altLang="en-US" dirty="0" smtClean="0"/>
              <a:t>창에서 </a:t>
            </a:r>
            <a:r>
              <a:rPr lang="en-US" altLang="ko-KR" dirty="0"/>
              <a:t>ipconfig </a:t>
            </a:r>
            <a:r>
              <a:rPr lang="ko-KR" altLang="en-US" dirty="0"/>
              <a:t>명령어로 확인할 수 있고</a:t>
            </a:r>
            <a:r>
              <a:rPr lang="en-US" altLang="ko-KR" dirty="0"/>
              <a:t>, </a:t>
            </a:r>
            <a:r>
              <a:rPr lang="ko-KR" altLang="en-US" dirty="0"/>
              <a:t>접속한 웹 사이트</a:t>
            </a:r>
            <a:r>
              <a:rPr lang="en-US" altLang="ko-KR" dirty="0"/>
              <a:t>(</a:t>
            </a:r>
            <a:r>
              <a:rPr lang="ko-KR" altLang="en-US" dirty="0"/>
              <a:t>한빛출판네트워크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(</a:t>
            </a:r>
            <a:r>
              <a:rPr lang="en-US" altLang="ko-KR" dirty="0"/>
              <a:t>218.38.58.195)</a:t>
            </a:r>
            <a:r>
              <a:rPr lang="ko-KR" altLang="en-US" dirty="0"/>
              <a:t>는 ‘</a:t>
            </a:r>
            <a:r>
              <a:rPr lang="en-US" altLang="ko-KR" dirty="0"/>
              <a:t>tracert </a:t>
            </a:r>
            <a:r>
              <a:rPr lang="ko-KR" altLang="en-US" dirty="0"/>
              <a:t>도메인명’ 또는 ‘</a:t>
            </a:r>
            <a:r>
              <a:rPr lang="en-US" altLang="ko-KR" dirty="0"/>
              <a:t>ping </a:t>
            </a:r>
            <a:r>
              <a:rPr lang="ko-KR" altLang="en-US" dirty="0"/>
              <a:t>도메인명’으로 확인할 수 있다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70" y="2127498"/>
            <a:ext cx="64198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3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980728"/>
            <a:ext cx="3765183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화면 중앙의 패킷 상세 영역에는 패킷의 의미가 통신 계층에 따라 트리 형태로 표시된다</a:t>
            </a:r>
            <a:r>
              <a:rPr lang="en-US" altLang="ko-KR" dirty="0" smtClean="0"/>
              <a:t>.</a:t>
            </a:r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r>
              <a:rPr lang="ko-KR" altLang="en-US" dirty="0"/>
              <a:t>화면 하단의 패킷 데이터 영역에는 송수신한 데이터의 내용이나 통신 데이터로 전송된 요청</a:t>
            </a:r>
            <a:r>
              <a:rPr lang="en-US" altLang="ko-KR" dirty="0"/>
              <a:t>(HTTP Request) </a:t>
            </a:r>
            <a:r>
              <a:rPr lang="ko-KR" altLang="en-US" dirty="0"/>
              <a:t>문자가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4442"/>
            <a:ext cx="60674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409480"/>
            <a:ext cx="47910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6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AutoNum type="arabicPeriod" startAt="4"/>
            </a:pPr>
            <a:r>
              <a:rPr lang="ko-KR" altLang="en-US" dirty="0" smtClean="0"/>
              <a:t>캡처 </a:t>
            </a:r>
            <a:r>
              <a:rPr lang="ko-KR" altLang="en-US" dirty="0"/>
              <a:t>파일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1) </a:t>
            </a:r>
            <a:r>
              <a:rPr lang="en-US" altLang="ko-KR" dirty="0"/>
              <a:t>[File]-[Save]</a:t>
            </a:r>
            <a:r>
              <a:rPr lang="ko-KR" altLang="en-US" dirty="0"/>
              <a:t>를 선택한 후 캡처 파일의 이름을 입력한다</a:t>
            </a:r>
            <a:r>
              <a:rPr lang="en-US" altLang="ko-KR" dirty="0"/>
              <a:t>. </a:t>
            </a:r>
            <a:r>
              <a:rPr lang="ko-KR" altLang="en-US" dirty="0"/>
              <a:t>기본적으로 파일 형식은 </a:t>
            </a:r>
            <a:r>
              <a:rPr lang="ko-KR" altLang="en-US" dirty="0" smtClean="0"/>
              <a:t>확장자가 </a:t>
            </a:r>
            <a:r>
              <a:rPr lang="en-US" altLang="ko-KR" dirty="0"/>
              <a:t>.pcapng</a:t>
            </a:r>
            <a:r>
              <a:rPr lang="ko-KR" altLang="en-US" dirty="0"/>
              <a:t>로 설정되어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55515"/>
            <a:ext cx="44577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4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2) </a:t>
            </a:r>
            <a:r>
              <a:rPr lang="ko-KR" altLang="en-US" dirty="0"/>
              <a:t>캡처 파일을 저장한 폴더를 열어 보면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와이어샤크 </a:t>
            </a:r>
            <a:r>
              <a:rPr lang="ko-KR" altLang="en-US" dirty="0"/>
              <a:t>모양의 ‘ </a:t>
            </a:r>
            <a:r>
              <a:rPr lang="en-US" altLang="ko-KR" dirty="0"/>
              <a:t>hanbit.pcapng’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파일이 생성된것을 </a:t>
            </a:r>
            <a:r>
              <a:rPr lang="ko-KR" altLang="en-US" dirty="0"/>
              <a:t>확인할 수 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이 </a:t>
            </a:r>
            <a:r>
              <a:rPr lang="ko-KR" altLang="en-US" dirty="0"/>
              <a:t>파일을 더블클릭하면 와이어샤크가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실행되면서 </a:t>
            </a:r>
            <a:r>
              <a:rPr lang="ko-KR" altLang="en-US" dirty="0"/>
              <a:t>캡처 파일 내용이 </a:t>
            </a:r>
            <a:r>
              <a:rPr lang="ko-KR" altLang="en-US" dirty="0" smtClean="0"/>
              <a:t>화면에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나타난다</a:t>
            </a:r>
            <a:r>
              <a:rPr lang="en-US" altLang="ko-KR" dirty="0" smtClean="0"/>
              <a:t>.</a:t>
            </a:r>
          </a:p>
          <a:p>
            <a:pPr marL="171450" lvl="2" indent="0">
              <a:buNone/>
            </a:pPr>
            <a:endParaRPr lang="en-US" altLang="ko-KR" dirty="0" smtClean="0"/>
          </a:p>
          <a:p>
            <a:pPr marL="457200" lvl="2" indent="-285750"/>
            <a:r>
              <a:rPr lang="ko-KR" altLang="en-US" dirty="0" smtClean="0"/>
              <a:t>와이어샤크는 </a:t>
            </a:r>
            <a:r>
              <a:rPr lang="ko-KR" altLang="en-US" dirty="0"/>
              <a:t>패킷에서 데이터를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복원해서 </a:t>
            </a:r>
            <a:r>
              <a:rPr lang="ko-KR" altLang="en-US" dirty="0"/>
              <a:t>추출할 수 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캡처 </a:t>
            </a:r>
            <a:r>
              <a:rPr lang="ko-KR" altLang="en-US" dirty="0"/>
              <a:t>파일 저장 경로를 </a:t>
            </a:r>
            <a:r>
              <a:rPr lang="ko-KR" altLang="en-US" dirty="0" smtClean="0"/>
              <a:t>탐색기에서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확인하면 </a:t>
            </a:r>
            <a:r>
              <a:rPr lang="en-US" altLang="ko-KR" dirty="0"/>
              <a:t>HTTP </a:t>
            </a:r>
            <a:r>
              <a:rPr lang="ko-KR" altLang="en-US" dirty="0"/>
              <a:t>통신에서 이미지 파일이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출력되는 </a:t>
            </a:r>
            <a:r>
              <a:rPr lang="ko-KR" altLang="en-US" dirty="0"/>
              <a:t>것을 확인할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(7</a:t>
            </a:r>
            <a:r>
              <a:rPr lang="ko-KR" altLang="en-US" dirty="0" smtClean="0"/>
              <a:t>장 </a:t>
            </a:r>
            <a:r>
              <a:rPr lang="ko-KR" altLang="en-US" dirty="0"/>
              <a:t>참고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3212976"/>
            <a:ext cx="384767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1241723"/>
            <a:ext cx="22383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9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221088"/>
            <a:ext cx="45339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r>
              <a:rPr lang="en-US" altLang="ko-KR" dirty="0"/>
              <a:t>. </a:t>
            </a:r>
            <a:r>
              <a:rPr lang="ko-KR" altLang="en-US" dirty="0"/>
              <a:t>네트워크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네트워크의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네트워크의</a:t>
            </a:r>
            <a:r>
              <a:rPr lang="en-US" altLang="ko-KR" dirty="0"/>
              <a:t> </a:t>
            </a:r>
            <a:r>
              <a:rPr lang="ko-KR" altLang="en-US" dirty="0" smtClean="0"/>
              <a:t>사전적 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모뎀이나 </a:t>
            </a:r>
            <a:r>
              <a:rPr lang="en-US" altLang="ko-KR" dirty="0" smtClean="0"/>
              <a:t>LAN, </a:t>
            </a:r>
            <a:r>
              <a:rPr lang="ko-KR" altLang="en-US" dirty="0" smtClean="0"/>
              <a:t>케이블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무선매체 등 통신설비를 갖춘 컴퓨터로 서로 연결하는 조직이나 체계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통신망이다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통신설비들로 두 대 이상의 </a:t>
            </a:r>
            <a:r>
              <a:rPr lang="ko-KR" altLang="en-US" dirty="0" smtClean="0"/>
              <a:t>컴퓨터를 서로 </a:t>
            </a:r>
            <a:r>
              <a:rPr lang="ko-KR" altLang="en-US" dirty="0"/>
              <a:t>연결한 것을 말한다</a:t>
            </a:r>
            <a:r>
              <a:rPr lang="en-US" altLang="ko-KR" dirty="0"/>
              <a:t>. </a:t>
            </a:r>
            <a:r>
              <a:rPr lang="ko-KR" altLang="en-US" dirty="0"/>
              <a:t>컴퓨터 두 대로 연결했든</a:t>
            </a:r>
            <a:r>
              <a:rPr lang="en-US" altLang="ko-KR" dirty="0"/>
              <a:t>, </a:t>
            </a:r>
            <a:r>
              <a:rPr lang="ko-KR" altLang="en-US" dirty="0"/>
              <a:t>그 이상으로 연결했든 간에 </a:t>
            </a:r>
            <a:r>
              <a:rPr lang="ko-KR" altLang="en-US" dirty="0" smtClean="0"/>
              <a:t>필요에 따라 </a:t>
            </a:r>
            <a:r>
              <a:rPr lang="ko-KR" altLang="en-US" dirty="0"/>
              <a:t>여러 대를 서로 연결한 것이 바로 네트워크인 </a:t>
            </a:r>
            <a:r>
              <a:rPr lang="ko-KR" altLang="en-US" dirty="0" smtClean="0"/>
              <a:t>셈이다</a:t>
            </a:r>
            <a:r>
              <a:rPr lang="en-US" altLang="ko-KR" dirty="0" smtClean="0"/>
              <a:t>.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399817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ko-KR" altLang="en-US" sz="2000" dirty="0">
                <a:latin typeface="+mn-ea"/>
              </a:rPr>
              <a:t>컴퓨터를 처음 연결하여 네트워크 설정이 필요할 때는 다음과 같은 순서로 설정 및 </a:t>
            </a:r>
            <a:r>
              <a:rPr lang="ko-KR" altLang="en-US" sz="2000" dirty="0" smtClean="0">
                <a:latin typeface="+mn-ea"/>
              </a:rPr>
              <a:t>테스트를 진행할 </a:t>
            </a:r>
            <a:r>
              <a:rPr lang="ko-KR" altLang="en-US" sz="2000" dirty="0">
                <a:latin typeface="+mn-ea"/>
              </a:rPr>
              <a:t>수 있다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네트워크를 설정하고 사용하는 단계를 살펴보자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1800" b="0" dirty="0" smtClean="0"/>
              <a:t>필요한 </a:t>
            </a:r>
            <a:r>
              <a:rPr lang="ko-KR" altLang="en-US" sz="1800" b="0" dirty="0"/>
              <a:t>하드웨어 및 케이블을 확인한 후 컴퓨터에 </a:t>
            </a:r>
            <a:r>
              <a:rPr lang="en-US" altLang="ko-KR" sz="1800" b="0" dirty="0"/>
              <a:t>LAN </a:t>
            </a:r>
            <a:r>
              <a:rPr lang="ko-KR" altLang="en-US" sz="1800" b="0" dirty="0"/>
              <a:t>카드</a:t>
            </a:r>
            <a:r>
              <a:rPr lang="en-US" altLang="ko-KR" sz="1800" b="0" dirty="0"/>
              <a:t>(NIC) </a:t>
            </a:r>
            <a:r>
              <a:rPr lang="ko-KR" altLang="en-US" sz="1800" b="0" dirty="0"/>
              <a:t>또는 무선 </a:t>
            </a:r>
            <a:r>
              <a:rPr lang="en-US" altLang="ko-KR" sz="1800" b="0" dirty="0"/>
              <a:t>LAN </a:t>
            </a:r>
            <a:r>
              <a:rPr lang="ko-KR" altLang="en-US" sz="1800" b="0" dirty="0" smtClean="0"/>
              <a:t>카드를 </a:t>
            </a:r>
            <a:r>
              <a:rPr lang="ko-KR" altLang="en-US" sz="1800" b="0" dirty="0"/>
              <a:t>설치하거나 연결한다</a:t>
            </a:r>
            <a:r>
              <a:rPr lang="en-US" altLang="ko-KR" sz="1800" b="0" dirty="0"/>
              <a:t>(2</a:t>
            </a:r>
            <a:r>
              <a:rPr lang="ko-KR" altLang="en-US" sz="1800" b="0" dirty="0"/>
              <a:t>장 참고</a:t>
            </a:r>
            <a:r>
              <a:rPr lang="en-US" altLang="ko-KR" sz="1800" b="0" dirty="0"/>
              <a:t>).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1800" b="0" dirty="0" smtClean="0"/>
              <a:t>가장 </a:t>
            </a:r>
            <a:r>
              <a:rPr lang="ko-KR" altLang="en-US" sz="1800" b="0" dirty="0"/>
              <a:t>많이 사용하는 기술인 </a:t>
            </a:r>
            <a:r>
              <a:rPr lang="ko-KR" altLang="en-US" sz="1800" b="0" dirty="0" err="1"/>
              <a:t>이더넷</a:t>
            </a:r>
            <a:r>
              <a:rPr lang="ko-KR" altLang="en-US" sz="1800" b="0" dirty="0"/>
              <a:t> 네트워크 또는 무선 네트워크를 사용하여 </a:t>
            </a:r>
            <a:r>
              <a:rPr lang="ko-KR" altLang="en-US" sz="1800" b="0" dirty="0" smtClean="0"/>
              <a:t>컴퓨터를 연결한다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이때 허브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스위치</a:t>
            </a:r>
            <a:r>
              <a:rPr lang="en-US" altLang="ko-KR" sz="1800" b="0" dirty="0"/>
              <a:t>, </a:t>
            </a:r>
            <a:r>
              <a:rPr lang="ko-KR" altLang="en-US" sz="1800" b="0" dirty="0" err="1"/>
              <a:t>라우터</a:t>
            </a:r>
            <a:r>
              <a:rPr lang="ko-KR" altLang="en-US" sz="1800" b="0" dirty="0"/>
              <a:t> 등 전송매체가 필요하다</a:t>
            </a:r>
            <a:r>
              <a:rPr lang="en-US" altLang="ko-KR" sz="1800" b="0" dirty="0"/>
              <a:t>(2</a:t>
            </a:r>
            <a:r>
              <a:rPr lang="ko-KR" altLang="en-US" sz="1800" b="0" dirty="0"/>
              <a:t>장 참고</a:t>
            </a:r>
            <a:r>
              <a:rPr lang="en-US" altLang="ko-KR" sz="1800" b="0" dirty="0"/>
              <a:t>).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1800" b="0" dirty="0" smtClean="0"/>
              <a:t>유선 </a:t>
            </a:r>
            <a:r>
              <a:rPr lang="ko-KR" altLang="en-US" sz="1800" b="0" dirty="0"/>
              <a:t>네트워크는 </a:t>
            </a:r>
            <a:r>
              <a:rPr lang="en-US" altLang="ko-KR" sz="1800" b="0" dirty="0"/>
              <a:t>LAN </a:t>
            </a:r>
            <a:r>
              <a:rPr lang="ko-KR" altLang="en-US" sz="1800" b="0" dirty="0"/>
              <a:t>케이블을 꽂는 즉시 연결된다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반면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무선 네트워크는 </a:t>
            </a:r>
            <a:r>
              <a:rPr lang="ko-KR" altLang="en-US" sz="1800" b="0" dirty="0" err="1" smtClean="0"/>
              <a:t>라우터가</a:t>
            </a:r>
            <a:r>
              <a:rPr lang="ko-KR" altLang="en-US" sz="1800" b="0" dirty="0" smtClean="0"/>
              <a:t> 연결된 </a:t>
            </a:r>
            <a:r>
              <a:rPr lang="ko-KR" altLang="en-US" sz="1800" b="0" dirty="0"/>
              <a:t>컴퓨터에서 네트워크 설정을 확인한다</a:t>
            </a:r>
            <a:r>
              <a:rPr lang="en-US" altLang="ko-KR" sz="1800" b="0" dirty="0"/>
              <a:t>.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1800" b="0" dirty="0" smtClean="0"/>
              <a:t>네트워크를 </a:t>
            </a:r>
            <a:r>
              <a:rPr lang="ko-KR" altLang="en-US" sz="1800" b="0" dirty="0"/>
              <a:t>테스트하여 컴퓨터 및 주변장치가 제대로 연결되었는지 확인한다</a:t>
            </a:r>
            <a:r>
              <a:rPr lang="en-US" altLang="ko-KR" sz="1800" b="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220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유선 네트워크 설정</a:t>
            </a:r>
            <a:r>
              <a:rPr lang="en-US" altLang="ko-KR" dirty="0"/>
              <a:t>(</a:t>
            </a:r>
            <a:r>
              <a:rPr lang="ko-KR" altLang="en-US" dirty="0"/>
              <a:t>이더넷 네트워크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다수의 컴퓨터를 네트워크로 연결하면 파일이나 프린터 등을 공유해서 사용하거나 </a:t>
            </a:r>
            <a:r>
              <a:rPr lang="ko-KR" altLang="en-US" dirty="0" smtClean="0"/>
              <a:t>인터넷으로 </a:t>
            </a:r>
            <a:r>
              <a:rPr lang="ko-KR" altLang="en-US" dirty="0"/>
              <a:t>연결하여 다양한 작업이 가능하다</a:t>
            </a:r>
            <a:r>
              <a:rPr lang="en-US" altLang="ko-KR" dirty="0"/>
              <a:t>. </a:t>
            </a:r>
            <a:r>
              <a:rPr lang="ko-KR" altLang="en-US" dirty="0"/>
              <a:t>인터넷 연결 상태는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]-[Windows </a:t>
            </a:r>
            <a:r>
              <a:rPr lang="ko-KR" altLang="en-US" dirty="0"/>
              <a:t>설정</a:t>
            </a:r>
            <a:r>
              <a:rPr lang="en-US" altLang="ko-KR" dirty="0"/>
              <a:t>]-[</a:t>
            </a:r>
            <a:r>
              <a:rPr lang="ko-KR" altLang="en-US" dirty="0" smtClean="0"/>
              <a:t>네트워크 </a:t>
            </a:r>
            <a:r>
              <a:rPr lang="ko-KR" altLang="en-US" dirty="0"/>
              <a:t>및 인터넷</a:t>
            </a:r>
            <a:r>
              <a:rPr lang="en-US" altLang="ko-KR" dirty="0"/>
              <a:t>]</a:t>
            </a:r>
            <a:r>
              <a:rPr lang="ko-KR" altLang="en-US" dirty="0"/>
              <a:t>에서 확인할 수 있다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92499"/>
            <a:ext cx="43910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25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2" y="4293096"/>
            <a:ext cx="8208912" cy="2304256"/>
          </a:xfrm>
        </p:spPr>
        <p:txBody>
          <a:bodyPr/>
          <a:lstStyle/>
          <a:p>
            <a:pPr marL="457200" lvl="2" indent="-285750"/>
            <a:r>
              <a:rPr lang="ko-KR" altLang="en-US" dirty="0"/>
              <a:t>‘연결 속성 변경’을 클릭하면 네트워크 프로필을 변경할 수 있다</a:t>
            </a:r>
            <a:r>
              <a:rPr lang="en-US" altLang="ko-KR" dirty="0"/>
              <a:t>. </a:t>
            </a:r>
            <a:r>
              <a:rPr lang="ko-KR" altLang="en-US" dirty="0"/>
              <a:t>프린터 및 파일 공유에 </a:t>
            </a:r>
            <a:r>
              <a:rPr lang="ko-KR" altLang="en-US" dirty="0" smtClean="0"/>
              <a:t>사용할 </a:t>
            </a:r>
            <a:r>
              <a:rPr lang="ko-KR" altLang="en-US" dirty="0"/>
              <a:t>수 없게 하려면 ‘공용’을 선택하고</a:t>
            </a:r>
            <a:r>
              <a:rPr lang="en-US" altLang="ko-KR" dirty="0"/>
              <a:t>, </a:t>
            </a:r>
            <a:r>
              <a:rPr lang="ko-KR" altLang="en-US" dirty="0"/>
              <a:t>사용자의 컴퓨터를 검색하고 프린터 및 파일 공유에 </a:t>
            </a:r>
            <a:r>
              <a:rPr lang="ko-KR" altLang="en-US" dirty="0" smtClean="0"/>
              <a:t>사용할 </a:t>
            </a:r>
            <a:r>
              <a:rPr lang="ko-KR" altLang="en-US" dirty="0"/>
              <a:t>수 있게 하려면 ‘개인’을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51816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83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87760" y="4077072"/>
            <a:ext cx="8208912" cy="2624633"/>
          </a:xfrm>
        </p:spPr>
        <p:txBody>
          <a:bodyPr/>
          <a:lstStyle/>
          <a:p>
            <a:pPr marL="457200" lvl="2" indent="-285750"/>
            <a:r>
              <a:rPr lang="ko-KR" altLang="en-US" dirty="0"/>
              <a:t>‘사용 가능한 네트워크 표시’ 또는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왼쪽의 </a:t>
            </a:r>
            <a:r>
              <a:rPr lang="en-US" altLang="ko-KR" dirty="0" smtClean="0"/>
              <a:t>[</a:t>
            </a:r>
            <a:r>
              <a:rPr lang="ko-KR" altLang="en-US" dirty="0"/>
              <a:t>이더넷</a:t>
            </a:r>
            <a:r>
              <a:rPr lang="en-US" altLang="ko-KR" dirty="0"/>
              <a:t>] </a:t>
            </a:r>
            <a:r>
              <a:rPr lang="ko-KR" altLang="en-US" dirty="0"/>
              <a:t>메뉴를 이용하여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네트워크 연결을 확인할 수도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53054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77072"/>
            <a:ext cx="44767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9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‘어댑터 옵션 변경’을 클릭하면 이더넷</a:t>
            </a:r>
            <a:r>
              <a:rPr lang="en-US" altLang="ko-KR" dirty="0"/>
              <a:t>(</a:t>
            </a:r>
            <a:r>
              <a:rPr lang="ko-KR" altLang="en-US" dirty="0"/>
              <a:t>네트워크</a:t>
            </a:r>
            <a:r>
              <a:rPr lang="en-US" altLang="ko-KR" dirty="0"/>
              <a:t>) </a:t>
            </a:r>
            <a:r>
              <a:rPr lang="ko-KR" altLang="en-US" dirty="0"/>
              <a:t>상태를 확인할 수 있다</a:t>
            </a:r>
            <a:r>
              <a:rPr lang="en-US" altLang="ko-KR" dirty="0"/>
              <a:t>. </a:t>
            </a:r>
            <a:r>
              <a:rPr lang="ko-KR" altLang="en-US" dirty="0"/>
              <a:t>또는 </a:t>
            </a:r>
            <a:r>
              <a:rPr lang="en-US" altLang="ko-KR" dirty="0"/>
              <a:t>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 smtClean="0"/>
              <a:t>네트워크 </a:t>
            </a:r>
            <a:r>
              <a:rPr lang="ko-KR" altLang="en-US" dirty="0"/>
              <a:t>및 인터넷</a:t>
            </a:r>
            <a:r>
              <a:rPr lang="en-US" altLang="ko-KR" dirty="0"/>
              <a:t>]-[</a:t>
            </a:r>
            <a:r>
              <a:rPr lang="ko-KR" altLang="en-US" dirty="0"/>
              <a:t>네트워크 연결</a:t>
            </a:r>
            <a:r>
              <a:rPr lang="en-US" altLang="ko-KR" dirty="0"/>
              <a:t>]</a:t>
            </a:r>
            <a:r>
              <a:rPr lang="ko-KR" altLang="en-US" dirty="0"/>
              <a:t>에서도 확인할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r>
              <a:rPr lang="ko-KR" altLang="en-US" dirty="0" smtClean="0"/>
              <a:t>여기서는 </a:t>
            </a:r>
            <a:r>
              <a:rPr lang="ko-KR" altLang="en-US" dirty="0"/>
              <a:t>네트워크 연결과 관련된 실시간 상태 정보</a:t>
            </a:r>
            <a:r>
              <a:rPr lang="en-US" altLang="ko-KR" dirty="0"/>
              <a:t>(</a:t>
            </a:r>
            <a:r>
              <a:rPr lang="ko-KR" altLang="en-US" dirty="0"/>
              <a:t>이더넷 상태</a:t>
            </a:r>
            <a:r>
              <a:rPr lang="en-US" altLang="ko-KR" dirty="0"/>
              <a:t>)</a:t>
            </a:r>
            <a:r>
              <a:rPr lang="ko-KR" altLang="en-US" dirty="0"/>
              <a:t>를 제공하며</a:t>
            </a:r>
            <a:r>
              <a:rPr lang="en-US" altLang="ko-KR" dirty="0"/>
              <a:t>, </a:t>
            </a:r>
            <a:r>
              <a:rPr lang="ko-KR" altLang="en-US" dirty="0"/>
              <a:t>네트워크 </a:t>
            </a:r>
            <a:r>
              <a:rPr lang="ko-KR" altLang="en-US" dirty="0" smtClean="0"/>
              <a:t>및 인터넷 </a:t>
            </a:r>
            <a:r>
              <a:rPr lang="ko-KR" altLang="en-US" dirty="0"/>
              <a:t>연결 여부와 인터넷 연결 시간</a:t>
            </a:r>
            <a:r>
              <a:rPr lang="en-US" altLang="ko-KR" dirty="0"/>
              <a:t>, </a:t>
            </a:r>
            <a:r>
              <a:rPr lang="ko-KR" altLang="en-US" dirty="0"/>
              <a:t>속도 등을 확인할 수 있다</a:t>
            </a:r>
            <a:r>
              <a:rPr lang="en-US" altLang="ko-KR" dirty="0"/>
              <a:t>. [</a:t>
            </a:r>
            <a:r>
              <a:rPr lang="ko-KR" altLang="en-US" dirty="0"/>
              <a:t>이더넷 상태</a:t>
            </a:r>
            <a:r>
              <a:rPr lang="en-US" altLang="ko-KR" dirty="0"/>
              <a:t>] </a:t>
            </a:r>
            <a:r>
              <a:rPr lang="ko-KR" altLang="en-US" dirty="0"/>
              <a:t>창의 ‘연결</a:t>
            </a:r>
            <a:r>
              <a:rPr lang="ko-KR" altLang="en-US" dirty="0" smtClean="0"/>
              <a:t>’ 부분에서 </a:t>
            </a:r>
            <a:r>
              <a:rPr lang="ko-KR" altLang="en-US" dirty="0"/>
              <a:t>현재 자신이 사용하고 있는 컴퓨터의 네트워크 연결 상태를 확인할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 </a:t>
            </a:r>
            <a:r>
              <a:rPr lang="ko-KR" altLang="en-US" dirty="0"/>
              <a:t>그림에서는 네트워크가 </a:t>
            </a:r>
            <a:r>
              <a:rPr lang="en-US" altLang="ko-KR" dirty="0"/>
              <a:t>IPv4</a:t>
            </a:r>
            <a:r>
              <a:rPr lang="ko-KR" altLang="en-US" dirty="0"/>
              <a:t>에 연결되어 있다</a:t>
            </a:r>
            <a:r>
              <a:rPr lang="en-US" altLang="ko-KR" dirty="0"/>
              <a:t>. IP</a:t>
            </a:r>
            <a:r>
              <a:rPr lang="ko-KR" altLang="en-US" dirty="0"/>
              <a:t>는 ‘ </a:t>
            </a:r>
            <a:r>
              <a:rPr lang="en-US" altLang="ko-KR" dirty="0"/>
              <a:t>Internet Protocol’</a:t>
            </a:r>
            <a:r>
              <a:rPr lang="ko-KR" altLang="en-US" dirty="0"/>
              <a:t>의 약자로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인터넷에 </a:t>
            </a:r>
            <a:r>
              <a:rPr lang="ko-KR" altLang="en-US" dirty="0"/>
              <a:t>연결되어 있는 모든 컴퓨터는 </a:t>
            </a:r>
            <a:r>
              <a:rPr lang="en-US" altLang="ko-KR" dirty="0"/>
              <a:t>IP</a:t>
            </a:r>
            <a:r>
              <a:rPr lang="ko-KR" altLang="en-US" dirty="0"/>
              <a:t>라는 인터넷 주소를 가지고 있다</a:t>
            </a:r>
            <a:r>
              <a:rPr lang="en-US" altLang="ko-KR" dirty="0"/>
              <a:t>. IP</a:t>
            </a:r>
            <a:r>
              <a:rPr lang="ko-KR" altLang="en-US" dirty="0"/>
              <a:t>에 대한 </a:t>
            </a:r>
            <a:r>
              <a:rPr lang="ko-KR" altLang="en-US" dirty="0" smtClean="0"/>
              <a:t>내용은 </a:t>
            </a:r>
            <a:r>
              <a:rPr lang="en-US" altLang="ko-KR" dirty="0"/>
              <a:t>5</a:t>
            </a:r>
            <a:r>
              <a:rPr lang="ko-KR" altLang="en-US" dirty="0"/>
              <a:t>장에서 자세히 다룰 것이다</a:t>
            </a:r>
            <a:r>
              <a:rPr lang="en-US" altLang="ko-KR" dirty="0"/>
              <a:t>. ‘</a:t>
            </a:r>
            <a:r>
              <a:rPr lang="ko-KR" altLang="en-US" dirty="0"/>
              <a:t>시간’은 인터넷에 연결된 시간을</a:t>
            </a:r>
            <a:r>
              <a:rPr lang="en-US" altLang="ko-KR" dirty="0"/>
              <a:t>, ‘</a:t>
            </a:r>
            <a:r>
              <a:rPr lang="ko-KR" altLang="en-US" dirty="0"/>
              <a:t>속도’는 컴퓨터의 최고 </a:t>
            </a:r>
            <a:r>
              <a:rPr lang="ko-KR" altLang="en-US" dirty="0" smtClean="0"/>
              <a:t>인터넷 </a:t>
            </a:r>
            <a:r>
              <a:rPr lang="ko-KR" altLang="en-US" dirty="0"/>
              <a:t>속도를 나타낸다</a:t>
            </a:r>
            <a:r>
              <a:rPr lang="en-US" altLang="ko-KR" dirty="0"/>
              <a:t>. ‘</a:t>
            </a:r>
            <a:r>
              <a:rPr lang="ko-KR" altLang="en-US" dirty="0"/>
              <a:t>작업’ 부분에서는 데이터 전송 단위인 패킷의 송수신을 바이트 </a:t>
            </a:r>
            <a:r>
              <a:rPr lang="ko-KR" altLang="en-US" dirty="0" smtClean="0"/>
              <a:t>단위로 보여준다</a:t>
            </a:r>
            <a:r>
              <a:rPr lang="en-US" altLang="ko-KR" dirty="0"/>
              <a:t>. </a:t>
            </a:r>
            <a:r>
              <a:rPr lang="ko-KR" altLang="en-US" dirty="0"/>
              <a:t>네트워크 연결이 원활하면 패킷을 보내고 받는 바이트 수가 빠르게 변화하는 </a:t>
            </a:r>
            <a:r>
              <a:rPr lang="ko-KR" altLang="en-US" dirty="0" smtClean="0"/>
              <a:t>것을 볼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99" y="1909564"/>
            <a:ext cx="55340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343852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b="0" dirty="0"/>
              <a:t>현재 네트워크에 연결되어 있지 않으면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네트워크 </a:t>
            </a:r>
            <a:r>
              <a:rPr lang="ko-KR" altLang="en-US" b="0" dirty="0"/>
              <a:t>상태가 ‘연결되지 않음’으로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표시되기 때문에 </a:t>
            </a:r>
            <a:r>
              <a:rPr lang="ko-KR" altLang="en-US" b="0" dirty="0"/>
              <a:t>쉽게 네트워크를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진단하고 </a:t>
            </a:r>
            <a:r>
              <a:rPr lang="ko-KR" altLang="en-US" b="0" dirty="0"/>
              <a:t>문제를 해결할 수 있다</a:t>
            </a:r>
            <a:r>
              <a:rPr lang="en-US" altLang="ko-KR" b="0" dirty="0" smtClean="0"/>
              <a:t>.</a:t>
            </a:r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b="0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b="0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r>
              <a:rPr lang="ko-KR" altLang="en-US" dirty="0" smtClean="0"/>
              <a:t>네트워크에 </a:t>
            </a:r>
            <a:r>
              <a:rPr lang="ko-KR" altLang="en-US" dirty="0"/>
              <a:t>연결되지 않은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ko-KR" altLang="en-US" dirty="0"/>
              <a:t>문제 해결</a:t>
            </a:r>
            <a:r>
              <a:rPr lang="en-US" altLang="ko-KR" dirty="0"/>
              <a:t>&gt;</a:t>
            </a:r>
            <a:r>
              <a:rPr lang="ko-KR" altLang="en-US" dirty="0"/>
              <a:t>을 클릭하여 해결할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컴퓨터에 </a:t>
            </a:r>
            <a:r>
              <a:rPr lang="en-US" altLang="ko-KR" dirty="0"/>
              <a:t>LAN </a:t>
            </a:r>
            <a:r>
              <a:rPr lang="ko-KR" altLang="en-US" dirty="0" smtClean="0"/>
              <a:t>케이블이 </a:t>
            </a:r>
            <a:r>
              <a:rPr lang="ko-KR" altLang="en-US" dirty="0"/>
              <a:t>연결되어 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경우</a:t>
            </a:r>
            <a:r>
              <a:rPr lang="en-US" altLang="ko-KR" dirty="0"/>
              <a:t>).</a:t>
            </a:r>
            <a:endParaRPr lang="ko-KR" altLang="en-US" b="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54" y="1196752"/>
            <a:ext cx="41719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85777"/>
            <a:ext cx="3672408" cy="309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9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‘이 복구를 관리자 권한으로 실행’을 클릭하면 다음 그림과 같이 ‘문제 해결을 완료했습니다</a:t>
            </a:r>
            <a:r>
              <a:rPr lang="en-US" altLang="ko-KR" dirty="0" smtClean="0"/>
              <a:t>.’</a:t>
            </a:r>
            <a:r>
              <a:rPr lang="ko-KR" altLang="en-US" dirty="0" smtClean="0"/>
              <a:t>라는 </a:t>
            </a:r>
            <a:r>
              <a:rPr lang="ko-KR" altLang="en-US" dirty="0"/>
              <a:t>메시지가 나타나고 네트워크에 연결된다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42386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09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다음은 네트워크가 정상적으로 연결되어 네트워크 개론 사이트에 접속된 모습이다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44577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0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</a:t>
            </a:r>
            <a:r>
              <a:rPr lang="ko-KR" altLang="en-US" dirty="0" smtClean="0"/>
              <a:t>설</a:t>
            </a:r>
            <a:r>
              <a:rPr lang="ko-KR" altLang="en-US" dirty="0"/>
              <a:t>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유선 네트워크를 설정하고 사용하는 단계를 살펴보자</a:t>
            </a:r>
            <a:r>
              <a:rPr lang="en-US" altLang="ko-KR" dirty="0"/>
              <a:t>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필요한 하드웨어를 확인한 후 컴퓨터에 </a:t>
            </a:r>
            <a:r>
              <a:rPr lang="en-US" altLang="ko-KR" dirty="0"/>
              <a:t>LAN </a:t>
            </a:r>
            <a:r>
              <a:rPr lang="ko-KR" altLang="en-US" dirty="0"/>
              <a:t>카드</a:t>
            </a:r>
            <a:r>
              <a:rPr lang="en-US" altLang="ko-KR" dirty="0"/>
              <a:t>(NIC)</a:t>
            </a:r>
            <a:r>
              <a:rPr lang="ko-KR" altLang="en-US" dirty="0"/>
              <a:t>를 설치하거나 연결한다</a:t>
            </a:r>
            <a:r>
              <a:rPr lang="en-US" altLang="ko-KR" dirty="0"/>
              <a:t>(2</a:t>
            </a:r>
            <a:r>
              <a:rPr lang="ko-KR" altLang="en-US" dirty="0"/>
              <a:t>장 참고</a:t>
            </a:r>
            <a:r>
              <a:rPr lang="en-US" altLang="ko-KR" dirty="0"/>
              <a:t>).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이더넷 네트워크를 사용하여 컴퓨터를 연결한다</a:t>
            </a:r>
            <a:r>
              <a:rPr lang="en-US" altLang="ko-KR" dirty="0"/>
              <a:t>. </a:t>
            </a:r>
            <a:r>
              <a:rPr lang="ko-KR" altLang="en-US" dirty="0"/>
              <a:t>이때 허브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/>
              <a:t>라우터 등 전송매체가 필요하다</a:t>
            </a:r>
            <a:r>
              <a:rPr lang="en-US" altLang="ko-KR" dirty="0"/>
              <a:t>(2</a:t>
            </a:r>
            <a:r>
              <a:rPr lang="ko-KR" altLang="en-US" dirty="0"/>
              <a:t>장 참고</a:t>
            </a:r>
            <a:r>
              <a:rPr lang="en-US" altLang="ko-KR" dirty="0"/>
              <a:t>).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집이나 사무실에서 유선 이더넷 연결을 사용할 때는 컴퓨터에 이더넷 잭을 직접 연결한다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네트워크를 테스트하여 컴퓨터와 주변장치가 제대로 연결되었는지 확인한다</a:t>
            </a:r>
            <a:r>
              <a:rPr lang="en-US" altLang="ko-KR" dirty="0"/>
              <a:t>. </a:t>
            </a:r>
            <a:r>
              <a:rPr lang="ko-KR" altLang="en-US" dirty="0"/>
              <a:t>다음 </a:t>
            </a:r>
            <a:r>
              <a:rPr lang="ko-KR" altLang="en-US" dirty="0" smtClean="0"/>
              <a:t>그림과 같이 </a:t>
            </a:r>
            <a:r>
              <a:rPr lang="ko-KR" altLang="en-US" dirty="0"/>
              <a:t>현재 사용 중인 컴퓨터와 네트워크 인프라 장치</a:t>
            </a:r>
            <a:r>
              <a:rPr lang="en-US" altLang="ko-KR" dirty="0"/>
              <a:t>(</a:t>
            </a:r>
            <a:r>
              <a:rPr lang="ko-KR" altLang="en-US" dirty="0"/>
              <a:t>유무선 공유기</a:t>
            </a:r>
            <a:r>
              <a:rPr lang="en-US" altLang="ko-KR" dirty="0"/>
              <a:t>), </a:t>
            </a:r>
            <a:r>
              <a:rPr lang="ko-KR" altLang="en-US" dirty="0"/>
              <a:t>프린터 등이 </a:t>
            </a:r>
            <a:r>
              <a:rPr lang="ko-KR" altLang="en-US" dirty="0" smtClean="0"/>
              <a:t>표시되어야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1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1" y="4131518"/>
            <a:ext cx="49625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주변장치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능률적인 </a:t>
            </a:r>
            <a:r>
              <a:rPr lang="ko-KR" altLang="en-US" dirty="0"/>
              <a:t>통신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8" y="1650107"/>
            <a:ext cx="337185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5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45624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26" y="3789040"/>
            <a:ext cx="48672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44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만약 탐색기에서 네트워크 컴퓨터 및 네트워크상에 있는 컴퓨터가 보이지 않을 때는 </a:t>
            </a:r>
            <a:r>
              <a:rPr lang="en-US" altLang="ko-KR" dirty="0"/>
              <a:t>[</a:t>
            </a:r>
            <a:r>
              <a:rPr lang="ko-KR" altLang="en-US" dirty="0" smtClean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모든 제어판 항목</a:t>
            </a:r>
            <a:r>
              <a:rPr lang="en-US" altLang="ko-KR" dirty="0"/>
              <a:t>]-[</a:t>
            </a:r>
            <a:r>
              <a:rPr lang="ko-KR" altLang="en-US" dirty="0"/>
              <a:t>관리 도구</a:t>
            </a:r>
            <a:r>
              <a:rPr lang="en-US" altLang="ko-KR" dirty="0"/>
              <a:t>]-[</a:t>
            </a:r>
            <a:r>
              <a:rPr lang="ko-KR" altLang="en-US" dirty="0"/>
              <a:t>컴퓨터 관리</a:t>
            </a:r>
            <a:r>
              <a:rPr lang="en-US" altLang="ko-KR" dirty="0"/>
              <a:t>]-[</a:t>
            </a:r>
            <a:r>
              <a:rPr lang="ko-KR" altLang="en-US" dirty="0"/>
              <a:t>서비스 및 응용 프로그램</a:t>
            </a:r>
            <a:r>
              <a:rPr lang="en-US" altLang="ko-KR" dirty="0"/>
              <a:t>]-[</a:t>
            </a:r>
            <a:r>
              <a:rPr lang="ko-KR" altLang="en-US" dirty="0"/>
              <a:t>서비스</a:t>
            </a:r>
            <a:r>
              <a:rPr lang="en-US" altLang="ko-KR" dirty="0"/>
              <a:t>]</a:t>
            </a:r>
            <a:r>
              <a:rPr lang="ko-KR" altLang="en-US" dirty="0" smtClean="0"/>
              <a:t>를 선택한 </a:t>
            </a:r>
            <a:r>
              <a:rPr lang="ko-KR" altLang="en-US" dirty="0"/>
              <a:t>후 ‘ </a:t>
            </a:r>
            <a:r>
              <a:rPr lang="en-US" altLang="ko-KR" dirty="0"/>
              <a:t>Function Discovery Resource </a:t>
            </a:r>
            <a:r>
              <a:rPr lang="en-US" altLang="ko-KR" dirty="0" smtClean="0"/>
              <a:t>Publication</a:t>
            </a:r>
            <a:r>
              <a:rPr lang="en-US" altLang="ko-KR" dirty="0"/>
              <a:t>’</a:t>
            </a:r>
            <a:r>
              <a:rPr lang="ko-KR" altLang="en-US" dirty="0"/>
              <a:t>을 더블클릭한다</a:t>
            </a:r>
            <a:r>
              <a:rPr lang="en-US" altLang="ko-KR" dirty="0" smtClean="0"/>
              <a:t>.</a:t>
            </a:r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r>
              <a:rPr lang="en-US" altLang="ko-KR" dirty="0"/>
              <a:t>Function Discovery Resource Publication</a:t>
            </a:r>
            <a:r>
              <a:rPr lang="ko-KR" altLang="en-US" dirty="0"/>
              <a:t>은 해당 컴퓨터와 이 컴퓨터에 연결된 </a:t>
            </a:r>
            <a:r>
              <a:rPr lang="ko-KR" altLang="en-US" dirty="0" smtClean="0"/>
              <a:t>리소스를 </a:t>
            </a:r>
            <a:r>
              <a:rPr lang="ko-KR" altLang="en-US" dirty="0"/>
              <a:t>게시하여 네트워크에서 검색될 수 있게 하는 서비스이다</a:t>
            </a:r>
            <a:r>
              <a:rPr lang="en-US" altLang="ko-KR" dirty="0"/>
              <a:t>. [</a:t>
            </a:r>
            <a:r>
              <a:rPr lang="ko-KR" altLang="en-US" dirty="0"/>
              <a:t>일반</a:t>
            </a:r>
            <a:r>
              <a:rPr lang="en-US" altLang="ko-KR" dirty="0"/>
              <a:t>] </a:t>
            </a:r>
            <a:r>
              <a:rPr lang="ko-KR" altLang="en-US" dirty="0"/>
              <a:t>탭에서 ‘시작 유형’으로 ‘</a:t>
            </a:r>
            <a:r>
              <a:rPr lang="ko-KR" altLang="en-US" dirty="0" smtClean="0"/>
              <a:t>자동</a:t>
            </a:r>
            <a:r>
              <a:rPr lang="ko-KR" altLang="en-US" dirty="0"/>
              <a:t>’을 선택하고 ‘서비스 상태’에서 </a:t>
            </a:r>
            <a:r>
              <a:rPr lang="en-US" altLang="ko-KR" dirty="0"/>
              <a:t>&lt;</a:t>
            </a:r>
            <a:r>
              <a:rPr lang="ko-KR" altLang="en-US" dirty="0"/>
              <a:t>시작</a:t>
            </a:r>
            <a:r>
              <a:rPr lang="en-US" altLang="ko-KR" dirty="0"/>
              <a:t>&gt;-&lt;</a:t>
            </a:r>
            <a:r>
              <a:rPr lang="ko-KR" altLang="en-US" dirty="0"/>
              <a:t>적용</a:t>
            </a:r>
            <a:r>
              <a:rPr lang="en-US" altLang="ko-KR" dirty="0"/>
              <a:t>&gt;-&lt;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클릭하면 현재 사용 중인 </a:t>
            </a:r>
            <a:r>
              <a:rPr lang="ko-KR" altLang="en-US" dirty="0" smtClean="0"/>
              <a:t>컴퓨터와 </a:t>
            </a:r>
            <a:r>
              <a:rPr lang="ko-KR" altLang="en-US" dirty="0"/>
              <a:t>네트워크 인프라 장치를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50" y="2132856"/>
            <a:ext cx="531495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6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90" y="1196752"/>
            <a:ext cx="38481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8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ko-KR" altLang="en-US" sz="2000" dirty="0" smtClean="0"/>
              <a:t>무선 네트워크를 설정하고 사용하는 단계를 살펴보자</a:t>
            </a:r>
            <a:r>
              <a:rPr lang="en-US" altLang="ko-KR" sz="2000" dirty="0" smtClean="0"/>
              <a:t>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필요한 하드웨어를 확인한 뒤 컴퓨터에 무선 </a:t>
            </a:r>
            <a:r>
              <a:rPr lang="en-US" altLang="ko-KR" dirty="0"/>
              <a:t>LAN </a:t>
            </a:r>
            <a:r>
              <a:rPr lang="ko-KR" altLang="en-US" dirty="0"/>
              <a:t>카드</a:t>
            </a:r>
            <a:r>
              <a:rPr lang="en-US" altLang="ko-KR" dirty="0"/>
              <a:t>(NIC)</a:t>
            </a:r>
            <a:r>
              <a:rPr lang="ko-KR" altLang="en-US" dirty="0"/>
              <a:t>를 설치하거나 연결한다</a:t>
            </a:r>
            <a:r>
              <a:rPr lang="en-US" altLang="ko-KR" dirty="0"/>
              <a:t>(2</a:t>
            </a:r>
            <a:r>
              <a:rPr lang="ko-KR" altLang="en-US" dirty="0"/>
              <a:t>장 참고</a:t>
            </a:r>
            <a:r>
              <a:rPr lang="en-US" altLang="ko-KR" dirty="0"/>
              <a:t>).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 smtClean="0"/>
              <a:t>무선 </a:t>
            </a:r>
            <a:r>
              <a:rPr lang="ko-KR" altLang="en-US" dirty="0"/>
              <a:t>네트워크를 사용하여 컴퓨터를 연결한다</a:t>
            </a:r>
            <a:r>
              <a:rPr lang="en-US" altLang="ko-KR" dirty="0"/>
              <a:t>. </a:t>
            </a:r>
            <a:r>
              <a:rPr lang="ko-KR" altLang="en-US" dirty="0"/>
              <a:t>이때 허브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/>
              <a:t>라우터 등의 </a:t>
            </a:r>
            <a:r>
              <a:rPr lang="ko-KR" altLang="en-US" dirty="0" smtClean="0"/>
              <a:t>  전송 </a:t>
            </a:r>
            <a:r>
              <a:rPr lang="ko-KR" altLang="en-US" dirty="0"/>
              <a:t>매체가 필요하다</a:t>
            </a:r>
            <a:r>
              <a:rPr lang="en-US" altLang="ko-KR" dirty="0"/>
              <a:t>(2</a:t>
            </a:r>
            <a:r>
              <a:rPr lang="ko-KR" altLang="en-US" dirty="0"/>
              <a:t>장 참고</a:t>
            </a:r>
            <a:r>
              <a:rPr lang="en-US" altLang="ko-KR" dirty="0"/>
              <a:t>). </a:t>
            </a:r>
            <a:r>
              <a:rPr lang="ko-KR" altLang="en-US" dirty="0"/>
              <a:t>무선 네트워크 설정과 네트워크 테스트 방법을 좀더 자세히 살펴보자</a:t>
            </a:r>
            <a:r>
              <a:rPr lang="en-US" altLang="ko-KR" dirty="0"/>
              <a:t>.</a:t>
            </a:r>
          </a:p>
          <a:p>
            <a:pPr marL="447675" lvl="2" indent="0">
              <a:buClr>
                <a:srgbClr val="F6713C"/>
              </a:buClr>
              <a:buNone/>
            </a:pPr>
            <a:endParaRPr lang="en-US" altLang="ko-KR" dirty="0" smtClean="0">
              <a:solidFill>
                <a:srgbClr val="F6713C"/>
              </a:solidFill>
            </a:endParaRPr>
          </a:p>
          <a:p>
            <a:pPr marL="447675" lvl="2" indent="0">
              <a:buClr>
                <a:srgbClr val="F6713C"/>
              </a:buClr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2)-1 </a:t>
            </a:r>
            <a:r>
              <a:rPr lang="ko-KR" altLang="en-US" dirty="0" smtClean="0"/>
              <a:t>무선 </a:t>
            </a:r>
            <a:r>
              <a:rPr lang="ko-KR" altLang="en-US" dirty="0"/>
              <a:t>네트워크는 라우터</a:t>
            </a:r>
            <a:r>
              <a:rPr lang="en-US" altLang="ko-KR" dirty="0"/>
              <a:t>(</a:t>
            </a:r>
            <a:r>
              <a:rPr lang="ko-KR" altLang="en-US" dirty="0"/>
              <a:t>게이트웨이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ko-KR" altLang="en-US" dirty="0" smtClean="0"/>
              <a:t>연결된 </a:t>
            </a:r>
            <a:r>
              <a:rPr lang="ko-KR" altLang="en-US" dirty="0"/>
              <a:t>컴퓨터에서 네트워크 </a:t>
            </a:r>
            <a:r>
              <a:rPr lang="ko-KR" altLang="en-US" dirty="0" smtClean="0"/>
              <a:t>설정을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ko-KR" altLang="en-US" dirty="0" smtClean="0"/>
              <a:t> </a:t>
            </a:r>
            <a:r>
              <a:rPr lang="ko-KR" altLang="en-US" dirty="0"/>
              <a:t>확인할 수 있다</a:t>
            </a:r>
            <a:r>
              <a:rPr lang="en-US" altLang="ko-KR" dirty="0" smtClean="0"/>
              <a:t>.</a:t>
            </a:r>
            <a:r>
              <a:rPr lang="ko-KR" altLang="en-US" dirty="0"/>
              <a:t> ‘네트워크에 연결되어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</a:t>
            </a:r>
            <a:r>
              <a:rPr lang="ko-KR" altLang="en-US" dirty="0" smtClean="0"/>
              <a:t>있지 </a:t>
            </a:r>
            <a:r>
              <a:rPr lang="ko-KR" altLang="en-US" dirty="0"/>
              <a:t>않습니다</a:t>
            </a:r>
            <a:r>
              <a:rPr lang="en-US" altLang="ko-KR" dirty="0"/>
              <a:t>.’</a:t>
            </a:r>
            <a:r>
              <a:rPr lang="ko-KR" altLang="en-US" dirty="0"/>
              <a:t>라는 메시지가 나타나면 </a:t>
            </a:r>
            <a:r>
              <a:rPr lang="ko-KR" altLang="en-US" dirty="0" smtClean="0"/>
              <a:t>             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‘</a:t>
            </a:r>
            <a:r>
              <a:rPr lang="ko-KR" altLang="en-US" dirty="0" smtClean="0"/>
              <a:t>사용 가능한 네트워크 </a:t>
            </a:r>
            <a:r>
              <a:rPr lang="ko-KR" altLang="en-US" dirty="0"/>
              <a:t>표시’를 클릭한다</a:t>
            </a:r>
            <a:r>
              <a:rPr lang="en-US" altLang="ko-KR" dirty="0"/>
              <a:t>.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84984"/>
            <a:ext cx="35337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2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180975" lvl="2" indent="-9525"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2)-2 </a:t>
            </a:r>
            <a:r>
              <a:rPr lang="ko-KR" altLang="en-US" dirty="0" smtClean="0"/>
              <a:t>보안 </a:t>
            </a:r>
            <a:r>
              <a:rPr lang="ko-KR" altLang="en-US" dirty="0"/>
              <a:t>적용된 네트워크 중 연결할 네트워크를 선택한 뒤 연결을 클릭하면 연결된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ko-KR" altLang="en-US" dirty="0" smtClean="0"/>
              <a:t>네트워크를 </a:t>
            </a:r>
            <a:r>
              <a:rPr lang="ko-KR" altLang="en-US" dirty="0"/>
              <a:t>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53340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9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180975" lvl="2" indent="-9525">
              <a:buNone/>
            </a:pPr>
            <a:r>
              <a:rPr lang="en-US" altLang="ko-KR" dirty="0">
                <a:solidFill>
                  <a:srgbClr val="F6713C"/>
                </a:solidFill>
              </a:rPr>
              <a:t>2)-3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]-[Windows </a:t>
            </a:r>
            <a:r>
              <a:rPr lang="ko-KR" altLang="en-US" dirty="0"/>
              <a:t>설정</a:t>
            </a:r>
            <a:r>
              <a:rPr lang="en-US" altLang="ko-KR" dirty="0"/>
              <a:t>]-[</a:t>
            </a:r>
            <a:r>
              <a:rPr lang="ko-KR" altLang="en-US" dirty="0"/>
              <a:t>네트워크 및 인터넷</a:t>
            </a:r>
            <a:r>
              <a:rPr lang="en-US" altLang="ko-KR" dirty="0"/>
              <a:t>]</a:t>
            </a:r>
            <a:r>
              <a:rPr lang="ko-KR" altLang="en-US" dirty="0"/>
              <a:t>에서 해당 네트워크에 연결된 모습을</a:t>
            </a:r>
          </a:p>
          <a:p>
            <a:pPr marL="180975" lvl="2" indent="-9525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확인할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r>
              <a:rPr lang="en-US" altLang="ko-KR" dirty="0" smtClean="0"/>
              <a:t> 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네트워크 및 인터넷</a:t>
            </a:r>
            <a:r>
              <a:rPr lang="en-US" altLang="ko-KR" dirty="0" smtClean="0"/>
              <a:t>]-</a:t>
            </a:r>
            <a:br>
              <a:rPr lang="en-US" altLang="ko-KR" dirty="0" smtClean="0"/>
            </a:br>
            <a:r>
              <a:rPr lang="en-US" altLang="ko-KR" dirty="0" smtClean="0"/>
              <a:t> [</a:t>
            </a:r>
            <a:r>
              <a:rPr lang="ko-KR" altLang="en-US" dirty="0"/>
              <a:t>네트워크 및 공유 센터</a:t>
            </a:r>
            <a:r>
              <a:rPr lang="en-US" altLang="ko-KR" dirty="0"/>
              <a:t>]</a:t>
            </a:r>
            <a:r>
              <a:rPr lang="ko-KR" altLang="en-US" dirty="0"/>
              <a:t>에서도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활성 </a:t>
            </a:r>
            <a:r>
              <a:rPr lang="ko-KR" altLang="en-US" dirty="0"/>
              <a:t>네트워크와 </a:t>
            </a:r>
            <a:r>
              <a:rPr lang="en-US" altLang="ko-KR" dirty="0" smtClean="0"/>
              <a:t>Wi-Fi </a:t>
            </a:r>
            <a:r>
              <a:rPr lang="ko-KR" altLang="en-US" dirty="0" smtClean="0"/>
              <a:t>상태를 </a:t>
            </a:r>
            <a:r>
              <a:rPr lang="ko-KR" altLang="en-US" dirty="0"/>
              <a:t>확인할 수 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유선 </a:t>
            </a:r>
            <a:r>
              <a:rPr lang="ko-KR" altLang="en-US" dirty="0"/>
              <a:t>네트워크와 마찬가지로 다수의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컴퓨터를 </a:t>
            </a:r>
            <a:r>
              <a:rPr lang="ko-KR" altLang="en-US" dirty="0"/>
              <a:t>무선 네트워크로 연결하면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파일이나 프린터등을 </a:t>
            </a:r>
            <a:r>
              <a:rPr lang="ko-KR" altLang="en-US" dirty="0"/>
              <a:t>공유하여 사용할 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있고 </a:t>
            </a:r>
            <a:r>
              <a:rPr lang="ko-KR" altLang="en-US" dirty="0"/>
              <a:t>인터넷으로 연결하여 다양한 작업도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45624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844" y="2780928"/>
            <a:ext cx="2664296" cy="3683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8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3) </a:t>
            </a:r>
            <a:r>
              <a:rPr lang="ko-KR" altLang="en-US" dirty="0"/>
              <a:t>필요한 하드웨어를 확인한 후 컴퓨터에 </a:t>
            </a:r>
            <a:r>
              <a:rPr lang="en-US" altLang="ko-KR" dirty="0"/>
              <a:t>LAN </a:t>
            </a:r>
            <a:r>
              <a:rPr lang="ko-KR" altLang="en-US" dirty="0"/>
              <a:t>카드</a:t>
            </a:r>
            <a:r>
              <a:rPr lang="en-US" altLang="ko-KR" dirty="0"/>
              <a:t>(NIC)</a:t>
            </a:r>
            <a:r>
              <a:rPr lang="ko-KR" altLang="en-US" dirty="0"/>
              <a:t>를 설치하거나 연결한다</a:t>
            </a:r>
            <a:r>
              <a:rPr lang="en-US" altLang="ko-KR" dirty="0"/>
              <a:t>(2</a:t>
            </a:r>
            <a:r>
              <a:rPr lang="ko-KR" altLang="en-US" dirty="0"/>
              <a:t>장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고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5" y="2132856"/>
            <a:ext cx="3744415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14" y="2132856"/>
            <a:ext cx="4464496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0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AutoNum type="arabicPeriod" startAt="3"/>
            </a:pPr>
            <a:r>
              <a:rPr lang="ko-KR" altLang="en-US" dirty="0" smtClean="0"/>
              <a:t>네트워크 명령어</a:t>
            </a:r>
            <a:endParaRPr lang="en-US" altLang="ko-KR" dirty="0" smtClean="0"/>
          </a:p>
          <a:p>
            <a:pPr marL="0" lvl="1" indent="-9525">
              <a:buNone/>
            </a:pPr>
            <a:r>
              <a:rPr lang="ko-KR" altLang="en-US" dirty="0" smtClean="0"/>
              <a:t>명령 </a:t>
            </a:r>
            <a:r>
              <a:rPr lang="ko-KR" altLang="en-US" dirty="0"/>
              <a:t>프롬프트에서 명령어를 입력하면 네트워크 설정 정보를 확인할 수 있다</a:t>
            </a:r>
            <a:r>
              <a:rPr lang="en-US" altLang="ko-KR" dirty="0" smtClean="0"/>
              <a:t>.</a:t>
            </a:r>
          </a:p>
          <a:p>
            <a:pPr marL="0" lvl="1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r>
              <a:rPr lang="ko-KR" altLang="en-US" dirty="0" smtClean="0"/>
              <a:t>컴퓨터 </a:t>
            </a:r>
            <a:r>
              <a:rPr lang="ko-KR" altLang="en-US" dirty="0"/>
              <a:t>이름을 확인할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r>
              <a:rPr lang="ko-KR" altLang="en-US" dirty="0"/>
              <a:t>컴퓨터 사용자 계정을 확인할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76113"/>
            <a:ext cx="16002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04" y="2783979"/>
            <a:ext cx="51244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3" y="3895526"/>
            <a:ext cx="13811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17" y="4581128"/>
            <a:ext cx="50768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65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 smtClean="0"/>
              <a:t> 컴퓨터의 </a:t>
            </a:r>
            <a:r>
              <a:rPr lang="ko-KR" altLang="en-US" dirty="0"/>
              <a:t>네트워크 설정 정보</a:t>
            </a:r>
            <a:r>
              <a:rPr lang="en-US" altLang="ko-KR" dirty="0"/>
              <a:t>(IP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게이트웨이 등</a:t>
            </a:r>
            <a:r>
              <a:rPr lang="en-US" altLang="ko-KR" dirty="0"/>
              <a:t>)</a:t>
            </a:r>
            <a:r>
              <a:rPr lang="ko-KR" altLang="en-US" dirty="0"/>
              <a:t>를 확인할 수 있다</a:t>
            </a:r>
            <a:r>
              <a:rPr lang="en-US" altLang="ko-KR" dirty="0"/>
              <a:t>. IP </a:t>
            </a:r>
            <a:r>
              <a:rPr lang="ko-KR" altLang="en-US" dirty="0"/>
              <a:t>주소는 </a:t>
            </a:r>
            <a:r>
              <a:rPr lang="ko-KR" altLang="en-US" dirty="0" smtClean="0"/>
              <a:t>네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트워크에 </a:t>
            </a:r>
            <a:r>
              <a:rPr lang="ko-KR" altLang="en-US" dirty="0"/>
              <a:t>연결된 모든 장치에 있는 고유 주소이며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IP </a:t>
            </a:r>
            <a:r>
              <a:rPr lang="ko-KR" altLang="en-US" dirty="0"/>
              <a:t>주소로 서로 통신할 수 있다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10183"/>
            <a:ext cx="13620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348880"/>
            <a:ext cx="51339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22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/>
              <a:t>컴퓨터의 실제 주소</a:t>
            </a:r>
            <a:r>
              <a:rPr lang="en-US" altLang="ko-KR" dirty="0"/>
              <a:t>(MAC, </a:t>
            </a:r>
            <a:r>
              <a:rPr lang="ko-KR" altLang="en-US" dirty="0"/>
              <a:t>물리적 주소</a:t>
            </a:r>
            <a:r>
              <a:rPr lang="en-US" altLang="ko-KR" dirty="0"/>
              <a:t>)</a:t>
            </a:r>
            <a:r>
              <a:rPr lang="ko-KR" altLang="en-US" dirty="0"/>
              <a:t>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16764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4" y="2203326"/>
            <a:ext cx="47148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5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손쉬운 백업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69723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7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/>
              <a:t>현재 </a:t>
            </a:r>
            <a:r>
              <a:rPr lang="en-US" altLang="ko-KR" dirty="0"/>
              <a:t>IP </a:t>
            </a:r>
            <a:r>
              <a:rPr lang="ko-KR" altLang="en-US" dirty="0"/>
              <a:t>주소를 해제할 수 있다</a:t>
            </a:r>
            <a:r>
              <a:rPr lang="en-US" altLang="ko-KR" dirty="0"/>
              <a:t>. </a:t>
            </a:r>
            <a:r>
              <a:rPr lang="ko-KR" altLang="en-US" dirty="0"/>
              <a:t>할당받은 </a:t>
            </a:r>
            <a:r>
              <a:rPr lang="en-US" altLang="ko-KR" dirty="0"/>
              <a:t>IP </a:t>
            </a:r>
            <a:r>
              <a:rPr lang="ko-KR" altLang="en-US" dirty="0"/>
              <a:t>주소가 해제되면서 네트워크 연결이 </a:t>
            </a:r>
            <a:r>
              <a:rPr lang="ko-KR" altLang="en-US" dirty="0" smtClean="0"/>
              <a:t>끊긴다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1962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"/>
          <a:stretch/>
        </p:blipFill>
        <p:spPr bwMode="auto">
          <a:xfrm>
            <a:off x="755576" y="2348880"/>
            <a:ext cx="4257387" cy="443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08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/>
              <a:t>네트워크에서 </a:t>
            </a:r>
            <a:r>
              <a:rPr lang="en-US" altLang="ko-KR" dirty="0"/>
              <a:t>DHCP</a:t>
            </a:r>
            <a:r>
              <a:rPr lang="ko-KR" altLang="en-US" dirty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사용할 </a:t>
            </a:r>
            <a:r>
              <a:rPr lang="ko-KR" altLang="en-US" dirty="0"/>
              <a:t>때 </a:t>
            </a:r>
            <a:r>
              <a:rPr lang="ko-KR" altLang="en-US" dirty="0" smtClean="0"/>
              <a:t>컴퓨터의 새로운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IP </a:t>
            </a:r>
            <a:r>
              <a:rPr lang="ko-KR" altLang="en-US" dirty="0"/>
              <a:t>주소를 </a:t>
            </a:r>
            <a:r>
              <a:rPr lang="ko-KR" altLang="en-US" dirty="0" smtClean="0"/>
              <a:t>얻을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IP </a:t>
            </a:r>
            <a:r>
              <a:rPr lang="ko-KR" altLang="en-US" dirty="0"/>
              <a:t>주소를 </a:t>
            </a:r>
            <a:r>
              <a:rPr lang="ko-KR" altLang="en-US" dirty="0" smtClean="0"/>
              <a:t>생성함으로써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네트워크에 </a:t>
            </a:r>
            <a:r>
              <a:rPr lang="ko-KR" altLang="en-US" dirty="0"/>
              <a:t>연결된다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84994"/>
            <a:ext cx="18478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72" y="1368970"/>
            <a:ext cx="4831854" cy="523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8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/>
              <a:t>컴퓨터의 네트워크 상태를 점검하거나 진단하는 명령어</a:t>
            </a:r>
            <a:r>
              <a:rPr lang="en-US" altLang="ko-KR" dirty="0"/>
              <a:t>( ping IP </a:t>
            </a:r>
            <a:r>
              <a:rPr lang="ko-KR" altLang="en-US" dirty="0"/>
              <a:t>주소 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컴퓨터가 </a:t>
            </a:r>
            <a:r>
              <a:rPr lang="ko-KR" altLang="en-US" dirty="0" smtClean="0"/>
              <a:t>네트워크에 </a:t>
            </a:r>
            <a:r>
              <a:rPr lang="ko-KR" altLang="en-US" dirty="0"/>
              <a:t>제대로 연결되었는지 확인할 수 있다</a:t>
            </a:r>
            <a:r>
              <a:rPr lang="en-US" altLang="ko-KR" dirty="0"/>
              <a:t>. </a:t>
            </a:r>
            <a:r>
              <a:rPr lang="ko-KR" altLang="en-US" dirty="0"/>
              <a:t>문제가 있을 때는 응답이 없거나 왕복 </a:t>
            </a:r>
            <a:r>
              <a:rPr lang="ko-KR" altLang="en-US" dirty="0" smtClean="0"/>
              <a:t>시간이 </a:t>
            </a:r>
            <a:r>
              <a:rPr lang="ko-KR" altLang="en-US" dirty="0"/>
              <a:t>오래 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11334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7" y="2492896"/>
            <a:ext cx="50196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데이터 </a:t>
            </a:r>
            <a:r>
              <a:rPr lang="ko-KR" altLang="en-US" dirty="0"/>
              <a:t>전송 규칙</a:t>
            </a:r>
            <a:endParaRPr lang="en-US" altLang="ko-KR" dirty="0"/>
          </a:p>
          <a:p>
            <a:pPr lvl="2"/>
            <a:r>
              <a:rPr lang="ko-KR" altLang="en-US" dirty="0" smtClean="0"/>
              <a:t>컴퓨터 </a:t>
            </a:r>
            <a:r>
              <a:rPr lang="ko-KR" altLang="en-US" dirty="0"/>
              <a:t>한 대는 네트워크라고 할 수 없지만 컴퓨터가 두 대 이상 연결되어 있으면 컴퓨터 네트워크가 되고 컴퓨터간에 데이터를 주고받을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웹 사이트에 접속하는 것은 물론이고 네트워크나 인터넷에서 데이터를 주고 받는 데에는 규칙이 필요하다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(1) </a:t>
            </a:r>
            <a:r>
              <a:rPr lang="ko-KR" altLang="en-US" dirty="0" smtClean="0">
                <a:solidFill>
                  <a:srgbClr val="F6713C"/>
                </a:solidFill>
              </a:rPr>
              <a:t>패킷</a:t>
            </a:r>
            <a:endParaRPr lang="en-US" altLang="ko-KR" dirty="0" smtClean="0">
              <a:solidFill>
                <a:srgbClr val="F6713C"/>
              </a:solidFill>
            </a:endParaRPr>
          </a:p>
          <a:p>
            <a:pPr lvl="2"/>
            <a:r>
              <a:rPr lang="ko-KR" altLang="en-US" dirty="0" smtClean="0"/>
              <a:t>패킷은 </a:t>
            </a:r>
            <a:r>
              <a:rPr lang="ko-KR" altLang="en-US" dirty="0"/>
              <a:t>컴퓨터 간에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데이터를 </a:t>
            </a:r>
            <a:r>
              <a:rPr lang="ko-KR" altLang="en-US" dirty="0"/>
              <a:t>주고받을 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네트워크를 </a:t>
            </a:r>
            <a:r>
              <a:rPr lang="ko-KR" altLang="en-US" dirty="0"/>
              <a:t>통해 </a:t>
            </a:r>
            <a:r>
              <a:rPr lang="ko-KR" altLang="en-US" dirty="0" smtClean="0"/>
              <a:t>전송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되는 </a:t>
            </a:r>
            <a:r>
              <a:rPr lang="ko-KR" altLang="en-US" dirty="0"/>
              <a:t>데이터 </a:t>
            </a:r>
            <a:r>
              <a:rPr lang="ko-KR" altLang="en-US" dirty="0" smtClean="0"/>
              <a:t>전송단위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작은 조각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용량이 </a:t>
            </a:r>
            <a:r>
              <a:rPr lang="ko-KR" altLang="en-US" dirty="0"/>
              <a:t>큰 데이터를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전송할 </a:t>
            </a:r>
            <a:r>
              <a:rPr lang="ko-KR" altLang="en-US" dirty="0"/>
              <a:t>때는 작게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나누어서 보내는 것이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규칙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09" y="3775298"/>
            <a:ext cx="576262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3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2564904"/>
            <a:ext cx="8208912" cy="4032448"/>
          </a:xfrm>
        </p:spPr>
        <p:txBody>
          <a:bodyPr/>
          <a:lstStyle/>
          <a:p>
            <a:pPr lvl="2"/>
            <a:r>
              <a:rPr lang="ko-KR" altLang="en-US" dirty="0"/>
              <a:t>분할된 패킷을 수신지로 전송할 때 네트워크 상황에 따라 전송한 순서대로 도착하지 않을 수도 있기 때문에 수신지에서는 분할된 패킷을 원래대로 재결합하는 작업을 해야 한다</a:t>
            </a:r>
            <a:r>
              <a:rPr lang="en-US" altLang="ko-KR" dirty="0"/>
              <a:t>. </a:t>
            </a:r>
            <a:r>
              <a:rPr lang="ko-KR" altLang="en-US" dirty="0"/>
              <a:t>또한 패킷이 전송될 때 네트워크가 지연되면 패킷이 늦게 도착하거나 손실될 수도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다음 그림과 같이 패킷은 순서 없이 랜덤으로 수신지에 도착한다</a:t>
            </a:r>
            <a:r>
              <a:rPr lang="en-US" altLang="ko-KR" dirty="0"/>
              <a:t>. </a:t>
            </a:r>
            <a:r>
              <a:rPr lang="ko-KR" altLang="en-US" dirty="0"/>
              <a:t>그러나 송신 측에서 각 패킷에 순서대로 번호를 붙여서 전송하고 수신 측에서는 번호에 맞춰 재조립함으로써 각 패킷이 원래 위치에 자리 잡을 수 있다</a:t>
            </a:r>
            <a:r>
              <a:rPr lang="en-US" altLang="ko-KR" dirty="0"/>
              <a:t>. </a:t>
            </a:r>
            <a:r>
              <a:rPr lang="ko-KR" altLang="en-US" dirty="0"/>
              <a:t>마지막 패킷이 도착한 후 사진 전체의 패킷을 번호 순서로 정렬하면 송신 측에서 보낸 원래의 사진이 되는 것이다</a:t>
            </a:r>
            <a:r>
              <a:rPr lang="en-US" altLang="ko-KR" dirty="0"/>
              <a:t>(6</a:t>
            </a:r>
            <a:r>
              <a:rPr lang="ko-KR" altLang="en-US" dirty="0"/>
              <a:t>장 참고</a:t>
            </a:r>
            <a:r>
              <a:rPr lang="en-US" altLang="ko-KR" dirty="0"/>
              <a:t>).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1151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82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6" y="1180381"/>
            <a:ext cx="62960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4653136"/>
            <a:ext cx="8208912" cy="1944216"/>
          </a:xfrm>
        </p:spPr>
        <p:txBody>
          <a:bodyPr/>
          <a:lstStyle/>
          <a:p>
            <a:pPr marL="266700" lvl="1" indent="0"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(2) </a:t>
            </a:r>
            <a:r>
              <a:rPr lang="ko-KR" altLang="en-US" dirty="0" smtClean="0">
                <a:solidFill>
                  <a:srgbClr val="F6713C"/>
                </a:solidFill>
              </a:rPr>
              <a:t>패킷 전송 과정</a:t>
            </a:r>
            <a:endParaRPr lang="en-US" altLang="ko-KR" dirty="0" smtClean="0">
              <a:solidFill>
                <a:srgbClr val="F6713C"/>
              </a:solidFill>
            </a:endParaRPr>
          </a:p>
          <a:p>
            <a:pPr lvl="2"/>
            <a:r>
              <a:rPr lang="ko-KR" altLang="en-US" dirty="0"/>
              <a:t>패킷은 헤더</a:t>
            </a:r>
            <a:r>
              <a:rPr lang="en-US" altLang="ko-KR" dirty="0"/>
              <a:t>, </a:t>
            </a:r>
            <a:r>
              <a:rPr lang="ko-KR" altLang="en-US" dirty="0" smtClean="0"/>
              <a:t>페이로드</a:t>
            </a:r>
            <a:r>
              <a:rPr lang="en-US" altLang="ko-KR" dirty="0" smtClean="0"/>
              <a:t>(payload), </a:t>
            </a:r>
            <a:r>
              <a:rPr lang="ko-KR" altLang="en-US" dirty="0"/>
              <a:t>제어 요소 등을 포함하는 데이터 세그먼트이다</a:t>
            </a:r>
            <a:r>
              <a:rPr lang="en-US" altLang="ko-KR" dirty="0"/>
              <a:t>. </a:t>
            </a:r>
            <a:r>
              <a:rPr lang="ko-KR" altLang="en-US" dirty="0"/>
              <a:t>헤더는 데이터의 형태와 데이터의 송수신지</a:t>
            </a:r>
            <a:r>
              <a:rPr lang="en-US" altLang="ko-KR" dirty="0"/>
              <a:t>, </a:t>
            </a:r>
            <a:r>
              <a:rPr lang="ko-KR" altLang="en-US" dirty="0"/>
              <a:t>일련번호 등으로 구성되고</a:t>
            </a:r>
            <a:r>
              <a:rPr lang="en-US" altLang="ko-KR" dirty="0"/>
              <a:t>, </a:t>
            </a:r>
            <a:r>
              <a:rPr lang="ko-KR" altLang="en-US" dirty="0"/>
              <a:t>페이로드는 실제 전송 데이터를 포함하는 부분이다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영문 성 </a:t>
            </a:r>
            <a:r>
              <a:rPr lang="en-US" altLang="ko-KR" dirty="0"/>
              <a:t>Jin</a:t>
            </a:r>
            <a:r>
              <a:rPr lang="ko-KR" altLang="en-US" dirty="0"/>
              <a:t>을 메신저로 전송할 때 패킷이 전송되는 과정을 간단히 살펴보자</a:t>
            </a:r>
            <a:r>
              <a:rPr lang="en-US" altLang="ko-KR" dirty="0"/>
              <a:t>. </a:t>
            </a:r>
            <a:r>
              <a:rPr lang="ko-KR" altLang="en-US" dirty="0"/>
              <a:t>각 문자에 해당하는 이진 값은 다음과 같다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633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6305</TotalTime>
  <Words>2695</Words>
  <Application>Microsoft Office PowerPoint</Application>
  <PresentationFormat>화면 슬라이드 쇼(4:3)</PresentationFormat>
  <Paragraphs>258</Paragraphs>
  <Slides>62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Office 테마</vt:lpstr>
      <vt:lpstr>Chapter 01. 네트워크의 이해와 설정</vt:lpstr>
      <vt:lpstr>PowerPoint 프레젠테이션</vt:lpstr>
      <vt:lpstr>PowerPoint 프레젠테이션</vt:lpstr>
      <vt:lpstr>01. 네트워크 이해</vt:lpstr>
      <vt:lpstr>01. 네트워크 이해</vt:lpstr>
      <vt:lpstr>01. 네트워크 이해</vt:lpstr>
      <vt:lpstr>01. 네트워크 이해</vt:lpstr>
      <vt:lpstr>01. 네트워크 이해</vt:lpstr>
      <vt:lpstr>01. 네트워크 이해</vt:lpstr>
      <vt:lpstr>01. 네트워크 이해</vt:lpstr>
      <vt:lpstr>01. 네트워크 이해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admin</cp:lastModifiedBy>
  <cp:revision>629</cp:revision>
  <dcterms:created xsi:type="dcterms:W3CDTF">2012-07-11T10:23:22Z</dcterms:created>
  <dcterms:modified xsi:type="dcterms:W3CDTF">2020-10-19T08:57:43Z</dcterms:modified>
</cp:coreProperties>
</file>